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</p:sldMasterIdLst>
  <p:notesMasterIdLst>
    <p:notesMasterId r:id="rId32"/>
  </p:notesMasterIdLst>
  <p:handoutMasterIdLst>
    <p:handoutMasterId r:id="rId33"/>
  </p:handoutMasterIdLst>
  <p:sldIdLst>
    <p:sldId id="364" r:id="rId2"/>
    <p:sldId id="366" r:id="rId3"/>
    <p:sldId id="365" r:id="rId4"/>
    <p:sldId id="379" r:id="rId5"/>
    <p:sldId id="370" r:id="rId6"/>
    <p:sldId id="371" r:id="rId7"/>
    <p:sldId id="372" r:id="rId8"/>
    <p:sldId id="374" r:id="rId9"/>
    <p:sldId id="375" r:id="rId10"/>
    <p:sldId id="376" r:id="rId11"/>
    <p:sldId id="377" r:id="rId12"/>
    <p:sldId id="381" r:id="rId13"/>
    <p:sldId id="384" r:id="rId14"/>
    <p:sldId id="385" r:id="rId15"/>
    <p:sldId id="387" r:id="rId16"/>
    <p:sldId id="386" r:id="rId17"/>
    <p:sldId id="388" r:id="rId18"/>
    <p:sldId id="389" r:id="rId19"/>
    <p:sldId id="390" r:id="rId20"/>
    <p:sldId id="391" r:id="rId21"/>
    <p:sldId id="392" r:id="rId22"/>
    <p:sldId id="401" r:id="rId23"/>
    <p:sldId id="393" r:id="rId24"/>
    <p:sldId id="394" r:id="rId25"/>
    <p:sldId id="395" r:id="rId26"/>
    <p:sldId id="396" r:id="rId27"/>
    <p:sldId id="397" r:id="rId28"/>
    <p:sldId id="399" r:id="rId29"/>
    <p:sldId id="398" r:id="rId30"/>
    <p:sldId id="400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996600"/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 autoAdjust="0"/>
    <p:restoredTop sz="82779" autoAdjust="0"/>
  </p:normalViewPr>
  <p:slideViewPr>
    <p:cSldViewPr snapToObjects="1">
      <p:cViewPr>
        <p:scale>
          <a:sx n="125" d="100"/>
          <a:sy n="125" d="100"/>
        </p:scale>
        <p:origin x="-1680" y="-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49B741-88AC-6046-8125-575B19BFA23B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D7C3F-8DA1-1341-89A1-0A5CC39BA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80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CD34768-8411-9743-9214-14D42A6AC634}" type="datetime1">
              <a:rPr lang="en-CA" smtClean="0"/>
              <a:t>14-02-10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59AB3E-9F2B-7F49-AEC8-85309F7C0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59AB3E-9F2B-7F49-AEC8-85309F7C0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8" Type="http://schemas.openxmlformats.org/officeDocument/2006/relationships/image" Target="../media/image5.jpeg"/><Relationship Id="rId9" Type="http://schemas.openxmlformats.org/officeDocument/2006/relationships/image" Target="file:///\\localhost\Users\anngoncalves\Desktop\UBC%20PPT%20Templates%20explore\UBC_Cliff_Tritone_annedit.jp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file:///\\localhost\Users\anngoncalves\Desktop\UBC%20PPT%20Templates%20explore\graphic%20objects\FullSig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\\localhost\Users\anngoncalves\Desktop\UBC%20PPT%20Templates%20explore\graphic%20objects\shield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\\localhost\Users\anngoncalves\Desktop\UBC%20PPT%20Templates%20explore\graphic%20objects\POM.png" TargetMode="External"/><Relationship Id="rId7" Type="http://schemas.openxmlformats.org/officeDocument/2006/relationships/image" Target="../media/image4.png"/><Relationship Id="rId8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file:///\\localhost\Users\anngoncalves\Desktop\UBC%20PPT%20Templates%20explore\graphic%20objects\shield_B.p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/\\localhost\Users\anngoncalves\Desktop\UBC%20PPT%20Templates%20explore\graphic%20objects\shield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anngoncalves\Desktop\UBC%20PPT%20Templates%20explore\graphic%20objects\shield.png" TargetMode="External"/><Relationship Id="rId4" Type="http://schemas.openxmlformats.org/officeDocument/2006/relationships/image" Target="../media/image3.png"/><Relationship Id="rId5" Type="http://schemas.openxmlformats.org/officeDocument/2006/relationships/image" Target="file:///\\localhost\Users\anngoncalves\Desktop\UBC%20PPT%20Templates%20explore\graphic%20objects\POM.png" TargetMode="External"/><Relationship Id="rId6" Type="http://schemas.openxmlformats.org/officeDocument/2006/relationships/image" Target="../media/image4.png"/><Relationship Id="rId7" Type="http://schemas.openxmlformats.org/officeDocument/2006/relationships/image" Target="file:///\\localhost\Users\anngoncalves\Desktop\UBC%20PPT%20Templates%20explore\graphic%20objects\theUofBC.png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1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3" name="Rectangle 2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7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" name="UBC_Cliff_Tritone_annedit.jpg" descr="/Users/anngoncalves/Desktop/UBC PPT Templates explore/UBC_Cliff_Tritone_annedit.jpg"/>
          <p:cNvPicPr>
            <a:picLocks noChangeAspect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2914" r="19727" b="2914"/>
          <a:stretch>
            <a:fillRect/>
          </a:stretch>
        </p:blipFill>
        <p:spPr bwMode="auto">
          <a:xfrm>
            <a:off x="0" y="950913"/>
            <a:ext cx="9228138" cy="59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66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9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: UBC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200" y="-3175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FullSig.png" descr="/Users/anngoncalves/Desktop/UBC PPT Templates explore/graphic objects/FullSig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6313"/>
            <a:ext cx="7132638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0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a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pic>
        <p:nvPicPr>
          <p:cNvPr id="5" name="Picture 3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9" r="19492"/>
          <a:stretch>
            <a:fillRect/>
          </a:stretch>
        </p:blipFill>
        <p:spPr bwMode="auto">
          <a:xfrm>
            <a:off x="5030788" y="950913"/>
            <a:ext cx="4230687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5974" y="1841500"/>
            <a:ext cx="4022725" cy="212936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0407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Slide 2b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IRS\CIRS-interior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 b="2351"/>
          <a:stretch>
            <a:fillRect/>
          </a:stretch>
        </p:blipFill>
        <p:spPr bwMode="auto">
          <a:xfrm>
            <a:off x="0" y="950913"/>
            <a:ext cx="9185275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3139" y="1837944"/>
            <a:ext cx="8380598" cy="9144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txBody>
          <a:bodyPr lIns="18288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505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6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26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273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81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519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49325"/>
            <a:ext cx="9220200" cy="59086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06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33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ustom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6450" y="-3175"/>
            <a:ext cx="1512888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ea typeface="ＭＳ Ｐゴシック" charset="-128"/>
              </a:rPr>
              <a:t>     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ultimate Slide: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83242" y="2294467"/>
            <a:ext cx="6654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83242" y="2980267"/>
            <a:ext cx="66548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9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- Title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5" name="Rectangle 4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8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9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Titl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39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769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ield_B.png" descr="/Users/anngoncalves/Desktop/UBC PPT Templates explore/graphic objects/shield_B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Divider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220200" cy="68611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shield.png" descr="/Users/anngoncalves/Desktop/UBC PPT Templates explore/graphic objects/shield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85738"/>
            <a:ext cx="3143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41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2500"/>
            <a:ext cx="9220200" cy="5908675"/>
          </a:xfrm>
          <a:prstGeom prst="rect">
            <a:avLst/>
          </a:prstGeom>
          <a:solidFill>
            <a:srgbClr val="002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7" name="Rectangle 6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10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1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6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- Copy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-3175"/>
            <a:ext cx="9220200" cy="914400"/>
            <a:chOff x="0" y="-3175"/>
            <a:chExt cx="9220200" cy="915050"/>
          </a:xfrm>
        </p:grpSpPr>
        <p:sp>
          <p:nvSpPr>
            <p:cNvPr id="6" name="Rectangle 5"/>
            <p:cNvSpPr/>
            <p:nvPr userDrawn="1"/>
          </p:nvSpPr>
          <p:spPr>
            <a:xfrm>
              <a:off x="806450" y="-3175"/>
              <a:ext cx="15128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365375" y="-3175"/>
              <a:ext cx="6854825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3175"/>
              <a:ext cx="763588" cy="915050"/>
            </a:xfrm>
            <a:prstGeom prst="rect">
              <a:avLst/>
            </a:prstGeom>
            <a:solidFill>
              <a:srgbClr val="002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ea typeface="ＭＳ Ｐゴシック" charset="-128"/>
                </a:rPr>
                <a:t>      </a:t>
              </a:r>
            </a:p>
          </p:txBody>
        </p:sp>
        <p:grpSp>
          <p:nvGrpSpPr>
            <p:cNvPr id="9" name="Group 17"/>
            <p:cNvGrpSpPr>
              <a:grpSpLocks/>
            </p:cNvGrpSpPr>
            <p:nvPr userDrawn="1"/>
          </p:nvGrpSpPr>
          <p:grpSpPr bwMode="auto">
            <a:xfrm>
              <a:off x="227160" y="185588"/>
              <a:ext cx="4527213" cy="428245"/>
              <a:chOff x="227160" y="185588"/>
              <a:chExt cx="4527213" cy="428245"/>
            </a:xfrm>
          </p:grpSpPr>
          <p:pic>
            <p:nvPicPr>
              <p:cNvPr id="10" name="shield.png" descr="/Users/anngoncalves/Desktop/UBC PPT Templates explore/graphic objects/shield.png"/>
              <p:cNvPicPr>
                <a:picLocks noChangeAspect="1"/>
              </p:cNvPicPr>
              <p:nvPr userDrawn="1"/>
            </p:nvPicPr>
            <p:blipFill>
              <a:blip r:embed="rId2" r:link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160" y="185588"/>
                <a:ext cx="314707" cy="428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OM.png" descr="/Users/anngoncalves/Desktop/UBC PPT Templates explore/graphic objects/POM.png"/>
              <p:cNvPicPr>
                <a:picLocks noChangeAspect="1"/>
              </p:cNvPicPr>
              <p:nvPr userDrawn="1"/>
            </p:nvPicPr>
            <p:blipFill>
              <a:blip r:embed="rId4" r:link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631" y="215901"/>
                <a:ext cx="896112" cy="11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theUofBC.png" descr="/Users/anngoncalves/Desktop/UBC PPT Templates explore/graphic objects/theUofBC.png"/>
              <p:cNvPicPr>
                <a:picLocks noChangeAspect="1"/>
              </p:cNvPicPr>
              <p:nvPr userDrawn="1"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8101" y="241300"/>
                <a:ext cx="2176272" cy="63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14917" y="1608667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14917" y="2290234"/>
            <a:ext cx="7562850" cy="5430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14917" y="2979058"/>
            <a:ext cx="7562850" cy="1152676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</a:defRPr>
            </a:lvl1pPr>
            <a:lvl2pPr marL="457200" indent="0">
              <a:buNone/>
              <a:defRPr sz="1800" b="0" i="0">
                <a:latin typeface="Verdana"/>
                <a:cs typeface="Verdana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thway_tools_page_no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7" y="6208638"/>
            <a:ext cx="575158" cy="476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32440" y="6208638"/>
            <a:ext cx="420484" cy="442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85BBF6EF-6D96-8244-B1A0-ACF7E23C54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nielshanson/mp_tutorial/wiki/Taxonomic-Analys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files/HOT_Sanger_megan_dsvs.zip" TargetMode="External"/><Relationship Id="rId4" Type="http://schemas.openxmlformats.org/officeDocument/2006/relationships/hyperlink" Target="https://github.com/nielshanson/mp_tutorial/raw/master/taxonomic_analysis/code/metapathways_rRNA_to_megan.py" TargetMode="External"/><Relationship Id="rId5" Type="http://schemas.openxmlformats.org/officeDocument/2006/relationships/hyperlink" Target="https://github.com/nielshanson/mp_tutorial/raw/master/taxonomic_analysis/code/metapathways_last_to_megan.py" TargetMode="External"/><Relationship Id="rId6" Type="http://schemas.openxmlformats.org/officeDocument/2006/relationships/hyperlink" Target="https://github.com/nielshanson/mp_tutorial/raw/master/taxonomic_analysis/code/metapathways_cog_to_megan.py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Sanger_megan_csvs.zi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lshanson/mp_tutorial/raw/master/taxonomic_analysis/code/mp_tutorial_taxonomic_analysis.R" TargetMode="External"/><Relationship Id="rId4" Type="http://schemas.openxmlformats.org/officeDocument/2006/relationships/hyperlink" Target="https://github.com/nielshanson/mp_tutorial/raw/master/taxonomic_analysis/files/HOT_Sanger_megan.csv.zip" TargetMode="External"/><Relationship Id="rId5" Type="http://schemas.openxmlformats.org/officeDocument/2006/relationships/hyperlink" Target="https://raw.github.com/nielshanson/mp_tutorial/master/taxonomic_analysis/files/HOT_megan_table.txt" TargetMode="External"/><Relationship Id="rId6" Type="http://schemas.openxmlformats.org/officeDocument/2006/relationships/hyperlink" Target="http://ab.inf.uni-tuebingen.de/software/megan5/" TargetMode="External"/><Relationship Id="rId7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raw.github.com/nielshanson/mp_tutorial/master/taxonomic_analysis/files/MetaPathways_Tutorial_Taxonomic_Analysis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ielshanson/mp_tutorial/raw/master/taxonomic_analysis/files/HOT_megan_table.tx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6388" y="2014975"/>
            <a:ext cx="8513762" cy="1125994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3200" b="1" dirty="0" smtClean="0">
                <a:solidFill>
                  <a:srgbClr val="002040"/>
                </a:solidFill>
                <a:latin typeface="Arial" pitchFamily="34" charset="0"/>
                <a:ea typeface="Consolas" pitchFamily="-112" charset="0"/>
                <a:cs typeface="Arial" pitchFamily="34" charset="0"/>
              </a:rPr>
              <a:t>Taxonomic Analysis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306388" y="3645024"/>
            <a:ext cx="8228012" cy="21602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ea typeface="ＭＳ Ｐゴシック" pitchFamily="-111" charset="-128"/>
                <a:cs typeface="ＭＳ Ｐゴシック" pitchFamily="-111" charset="-128"/>
              </a:rPr>
              <a:t>Niels W. Hanson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Bioinformatics Ph.D. Candidate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Tuesday, February 11 2014</a:t>
            </a:r>
            <a:endParaRPr lang="en-US" sz="18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endParaRPr lang="en-US" sz="1800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Hallam Laboratory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Hydrocarbon </a:t>
            </a:r>
            <a:r>
              <a:rPr lang="en-US" sz="1800" dirty="0" err="1" smtClean="0">
                <a:ea typeface="ＭＳ Ｐゴシック" pitchFamily="-111" charset="-128"/>
                <a:cs typeface="ＭＳ Ｐゴシック" pitchFamily="-111" charset="-128"/>
              </a:rPr>
              <a:t>MetaPathways</a:t>
            </a: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 Workshop</a:t>
            </a:r>
          </a:p>
          <a:p>
            <a:pPr marL="0" indent="0" algn="ctr">
              <a:buNone/>
            </a:pPr>
            <a:r>
              <a:rPr lang="en-US" sz="1800" dirty="0" smtClean="0">
                <a:ea typeface="ＭＳ Ｐゴシック" pitchFamily="-111" charset="-128"/>
                <a:cs typeface="ＭＳ Ｐゴシック" pitchFamily="-111" charset="-128"/>
              </a:rPr>
              <a:t>The University of British Columbia, Vancouver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19672" y="6208638"/>
            <a:ext cx="610242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hlinkClick r:id="rId3"/>
              </a:rPr>
              <a:t>https://</a:t>
            </a:r>
            <a:r>
              <a:rPr lang="en-US" sz="1300" b="1" dirty="0" err="1">
                <a:hlinkClick r:id="rId3"/>
              </a:rPr>
              <a:t>github.com</a:t>
            </a:r>
            <a:r>
              <a:rPr lang="en-US" sz="1300" b="1" dirty="0">
                <a:hlinkClick r:id="rId3"/>
              </a:rPr>
              <a:t>/</a:t>
            </a:r>
            <a:r>
              <a:rPr lang="en-US" sz="1300" b="1" dirty="0" err="1">
                <a:hlinkClick r:id="rId3"/>
              </a:rPr>
              <a:t>nielshanson</a:t>
            </a:r>
            <a:r>
              <a:rPr lang="en-US" sz="1300" b="1" dirty="0">
                <a:hlinkClick r:id="rId3"/>
              </a:rPr>
              <a:t>/</a:t>
            </a:r>
            <a:r>
              <a:rPr lang="en-US" sz="1300" b="1" dirty="0" err="1">
                <a:hlinkClick r:id="rId3"/>
              </a:rPr>
              <a:t>mp_tutorial</a:t>
            </a:r>
            <a:r>
              <a:rPr lang="en-US" sz="1300" b="1" dirty="0">
                <a:hlinkClick r:id="rId3"/>
              </a:rPr>
              <a:t>/wiki/Taxonomic-Analysis</a:t>
            </a:r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832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  <p:pic>
        <p:nvPicPr>
          <p:cNvPr id="4" name="Picture 3" descr="Screen shot 2014-02-08 at 3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65" y="1066049"/>
            <a:ext cx="4424203" cy="5561856"/>
          </a:xfrm>
          <a:prstGeom prst="rect">
            <a:avLst/>
          </a:prstGeom>
        </p:spPr>
      </p:pic>
      <p:pic>
        <p:nvPicPr>
          <p:cNvPr id="6" name="Picture 5" descr="Screen shot 2014-02-08 at 3.5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8177"/>
            <a:ext cx="1970812" cy="4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8189" y="1252266"/>
            <a:ext cx="7562850" cy="5430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2. </a:t>
            </a:r>
            <a:r>
              <a:rPr lang="en-US" dirty="0"/>
              <a:t>Priming </a:t>
            </a:r>
            <a:r>
              <a:rPr lang="en-US" dirty="0" err="1"/>
              <a:t>MetaPathways</a:t>
            </a:r>
            <a:r>
              <a:rPr lang="en-US" dirty="0"/>
              <a:t> output for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189" y="1795342"/>
            <a:ext cx="7449081" cy="22097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Take </a:t>
            </a:r>
            <a:r>
              <a:rPr lang="en-US" sz="2000" dirty="0" err="1" smtClean="0"/>
              <a:t>rRNA</a:t>
            </a:r>
            <a:r>
              <a:rPr lang="en-US" sz="2000" dirty="0" smtClean="0"/>
              <a:t> (Silva, </a:t>
            </a:r>
            <a:r>
              <a:rPr lang="en-US" sz="2000" dirty="0" err="1" smtClean="0"/>
              <a:t>GreenGenes</a:t>
            </a:r>
            <a:r>
              <a:rPr lang="en-US" sz="2000" dirty="0" smtClean="0"/>
              <a:t>), </a:t>
            </a:r>
            <a:r>
              <a:rPr lang="en-US" sz="2000" dirty="0" err="1"/>
              <a:t>RefSeq</a:t>
            </a:r>
            <a:r>
              <a:rPr lang="en-US" sz="2000" dirty="0"/>
              <a:t>, </a:t>
            </a:r>
            <a:r>
              <a:rPr lang="en-US" sz="2000" dirty="0" smtClean="0"/>
              <a:t>and COG hits to MEGAN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can easily parse comma-separated files (.</a:t>
            </a:r>
            <a:r>
              <a:rPr lang="en-US" sz="2000" dirty="0" err="1" smtClean="0"/>
              <a:t>csv</a:t>
            </a:r>
            <a:r>
              <a:rPr lang="en-US" sz="2000" dirty="0" smtClean="0"/>
              <a:t>) files in the following format:</a:t>
            </a:r>
            <a:br>
              <a:rPr lang="en-US" sz="2000" dirty="0" smtClean="0"/>
            </a:br>
            <a:r>
              <a:rPr lang="en-US" sz="2000" dirty="0" smtClean="0"/>
              <a:t>&lt;read&gt;, &lt;taxa&gt;, &lt;score&gt;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1640" y="3861048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Caulobacter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vibrioides</a:t>
            </a:r>
            <a:r>
              <a:rPr lang="en-US" sz="1200" dirty="0">
                <a:latin typeface="Courier"/>
                <a:cs typeface="Courier"/>
              </a:rPr>
              <a:t>, 813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</a:t>
            </a:r>
            <a:r>
              <a:rPr lang="en-US" sz="1200" dirty="0" err="1">
                <a:latin typeface="Courier"/>
                <a:cs typeface="Courier"/>
              </a:rPr>
              <a:t>Brucella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melitensis</a:t>
            </a:r>
            <a:r>
              <a:rPr lang="en-US" sz="1200" dirty="0">
                <a:latin typeface="Courier"/>
                <a:cs typeface="Courier"/>
              </a:rPr>
              <a:t>, 786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Pseudomonas </a:t>
            </a:r>
            <a:r>
              <a:rPr lang="en-US" sz="1200" dirty="0" err="1">
                <a:latin typeface="Courier"/>
                <a:cs typeface="Courier"/>
              </a:rPr>
              <a:t>aeruginosa</a:t>
            </a:r>
            <a:r>
              <a:rPr lang="en-US" sz="1200" dirty="0">
                <a:latin typeface="Courier"/>
                <a:cs typeface="Courier"/>
              </a:rPr>
              <a:t>, 774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CDC1551,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1_upper_euphotic_5296_0, Mycobacterium tuberculosis H37Rv, 757</a:t>
            </a:r>
          </a:p>
          <a:p>
            <a:r>
              <a:rPr lang="en-US" sz="1200" dirty="0">
                <a:latin typeface="Courier"/>
                <a:cs typeface="Courier"/>
              </a:rPr>
              <a:t>1_upper_euphotic_5292_1, Salmonella </a:t>
            </a:r>
            <a:r>
              <a:rPr lang="en-US" sz="1200" dirty="0" err="1">
                <a:latin typeface="Courier"/>
                <a:cs typeface="Courier"/>
              </a:rPr>
              <a:t>typhimurium</a:t>
            </a:r>
            <a:r>
              <a:rPr lang="en-US" sz="1200" dirty="0">
                <a:latin typeface="Courier"/>
                <a:cs typeface="Courier"/>
              </a:rPr>
              <a:t> LT2, 743</a:t>
            </a:r>
          </a:p>
        </p:txBody>
      </p:sp>
    </p:spTree>
    <p:extLst>
      <p:ext uri="{BB962C8B-B14F-4D97-AF65-F5344CB8AC3E}">
        <p14:creationId xmlns:p14="http://schemas.microsoft.com/office/powerpoint/2010/main" val="15673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91680" y="6050905"/>
            <a:ext cx="7962172" cy="543076"/>
          </a:xfrm>
        </p:spPr>
        <p:txBody>
          <a:bodyPr>
            <a:normAutofit/>
          </a:bodyPr>
          <a:lstStyle/>
          <a:p>
            <a:r>
              <a:rPr lang="en-US" sz="1400" b="0" dirty="0" smtClean="0"/>
              <a:t>Results</a:t>
            </a:r>
            <a:r>
              <a:rPr lang="en-US" sz="1400" b="0" dirty="0"/>
              <a:t>:  </a:t>
            </a:r>
            <a:r>
              <a:rPr lang="en-US" sz="1400" b="0" dirty="0" smtClean="0">
                <a:hlinkClick r:id="rId2"/>
              </a:rPr>
              <a:t>HOT_Sanger_megan.csv.zip</a:t>
            </a:r>
            <a:r>
              <a:rPr lang="en-US" sz="1400" b="0" dirty="0"/>
              <a:t>, </a:t>
            </a:r>
            <a:r>
              <a:rPr lang="en-US" sz="1400" b="0" dirty="0" err="1">
                <a:hlinkClick r:id="rId3"/>
              </a:rPr>
              <a:t>HOT_Sanger_megan_dsvs.zip</a:t>
            </a:r>
            <a:endParaRPr lang="en-US" sz="1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150" y="908720"/>
            <a:ext cx="382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4"/>
              </a:rPr>
              <a:t>metapathways_rRNA_to_megan.py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36" y="4330982"/>
            <a:ext cx="362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5"/>
              </a:rPr>
              <a:t>metapathways_last_to_megan.py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1452" y="2615436"/>
            <a:ext cx="3854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hlinkClick r:id="rId6"/>
              </a:rPr>
              <a:t>metapathways_COG_to_megan.py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36" y="12780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rRNA.stats.txt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020" y="479715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metapathways_last_to_megan.py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refseq.lastout.parsed.txt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188" y="3047087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metapathways_cog_to_megan.py</a:t>
            </a:r>
            <a:r>
              <a:rPr lang="en-US" sz="1200" dirty="0" smtClean="0">
                <a:latin typeface="Courier"/>
                <a:cs typeface="Courier"/>
              </a:rPr>
              <a:t> -</a:t>
            </a:r>
            <a:r>
              <a:rPr lang="en-US" sz="1200" dirty="0" err="1" smtClean="0">
                <a:latin typeface="Courier"/>
                <a:cs typeface="Courier"/>
              </a:rPr>
              <a:t>i</a:t>
            </a:r>
            <a:r>
              <a:rPr lang="en-US" sz="1200" dirty="0" smtClean="0">
                <a:latin typeface="Courier"/>
                <a:cs typeface="Courier"/>
              </a:rPr>
              <a:t> *.</a:t>
            </a:r>
            <a:r>
              <a:rPr lang="en-US" sz="1200" dirty="0" err="1" smtClean="0">
                <a:latin typeface="Courier"/>
                <a:cs typeface="Courier"/>
              </a:rPr>
              <a:t>cog.lastout.parsed.txt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-o </a:t>
            </a:r>
            <a:r>
              <a:rPr lang="en-US" sz="1200" dirty="0" err="1" smtClean="0">
                <a:latin typeface="Courier"/>
                <a:cs typeface="Courier"/>
              </a:rPr>
              <a:t>output_folder</a:t>
            </a:r>
            <a:r>
              <a:rPr lang="en-US" sz="1200" dirty="0" smtClean="0">
                <a:latin typeface="Courier"/>
                <a:cs typeface="Courier"/>
              </a:rPr>
              <a:t> . 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                              [--</a:t>
            </a:r>
            <a:r>
              <a:rPr lang="en-US" sz="1200" dirty="0" err="1" smtClean="0">
                <a:latin typeface="Courier"/>
                <a:cs typeface="Courier"/>
              </a:rPr>
              <a:t>dsv</a:t>
            </a:r>
            <a:r>
              <a:rPr lang="en-US" sz="1200" dirty="0" smtClean="0">
                <a:latin typeface="Courier"/>
                <a:cs typeface="Courier"/>
              </a:rPr>
              <a:t>]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6020" y="192438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 smtClean="0">
                <a:latin typeface="Courier"/>
                <a:cs typeface="Courier"/>
              </a:rPr>
              <a:t>metapathways_rRNA_to_megan.py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/*/results/</a:t>
            </a:r>
            <a:r>
              <a:rPr lang="en-US" sz="1200" dirty="0" err="1">
                <a:latin typeface="Courier"/>
                <a:cs typeface="Courier"/>
              </a:rPr>
              <a:t>rRNA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ssu</a:t>
            </a:r>
            <a:r>
              <a:rPr lang="en-US" sz="1200" dirty="0">
                <a:latin typeface="Courier"/>
                <a:cs typeface="Courier"/>
              </a:rPr>
              <a:t>*.</a:t>
            </a:r>
            <a:r>
              <a:rPr lang="en-US" sz="1200" dirty="0" err="1">
                <a:latin typeface="Courier"/>
                <a:cs typeface="Courier"/>
              </a:rPr>
              <a:t>rRNA.stats.txt</a:t>
            </a:r>
            <a:r>
              <a:rPr lang="en-US" sz="1200" dirty="0">
                <a:latin typeface="Courier"/>
                <a:cs typeface="Courier"/>
              </a:rPr>
              <a:t> -o 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0620" y="3787536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metapathways_cog_to_megan.py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HOT_Sanger</a:t>
            </a:r>
            <a:r>
              <a:rPr lang="en-US" sz="1200" dirty="0" smtClean="0">
                <a:latin typeface="Courier"/>
                <a:cs typeface="Courier"/>
              </a:rPr>
              <a:t>/</a:t>
            </a:r>
            <a:r>
              <a:rPr lang="en-US" sz="1200" dirty="0">
                <a:latin typeface="Courier"/>
                <a:cs typeface="Courier"/>
              </a:rPr>
              <a:t>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/*cog*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036" y="558924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$ python </a:t>
            </a:r>
            <a:r>
              <a:rPr lang="en-US" sz="1200" dirty="0" err="1">
                <a:latin typeface="Courier"/>
                <a:cs typeface="Courier"/>
              </a:rPr>
              <a:t>metapathways_last_to_megan.py</a:t>
            </a:r>
            <a:r>
              <a:rPr lang="en-US" sz="1200" dirty="0">
                <a:latin typeface="Courier"/>
                <a:cs typeface="Courier"/>
              </a:rPr>
              <a:t> -</a:t>
            </a:r>
            <a:r>
              <a:rPr lang="en-US" sz="1200" dirty="0" err="1">
                <a:latin typeface="Courier"/>
                <a:cs typeface="Courier"/>
              </a:rPr>
              <a:t>i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HOT_Sanger</a:t>
            </a:r>
            <a:r>
              <a:rPr lang="en-US" sz="1200" dirty="0">
                <a:latin typeface="Courier"/>
                <a:cs typeface="Courier"/>
              </a:rPr>
              <a:t>/*/</a:t>
            </a:r>
            <a:r>
              <a:rPr lang="en-US" sz="1200" dirty="0" err="1">
                <a:latin typeface="Courier"/>
                <a:cs typeface="Courier"/>
              </a:rPr>
              <a:t>blast_results</a:t>
            </a:r>
            <a:r>
              <a:rPr lang="en-US" sz="1200" dirty="0">
                <a:latin typeface="Courier"/>
                <a:cs typeface="Courier"/>
              </a:rPr>
              <a:t>/*</a:t>
            </a:r>
            <a:r>
              <a:rPr lang="en-US" sz="1200" dirty="0" err="1">
                <a:latin typeface="Courier"/>
                <a:cs typeface="Courier"/>
              </a:rPr>
              <a:t>refseq</a:t>
            </a:r>
            <a:r>
              <a:rPr lang="en-US" sz="1200" dirty="0">
                <a:latin typeface="Courier"/>
                <a:cs typeface="Courier"/>
              </a:rPr>
              <a:t>*</a:t>
            </a:r>
            <a:r>
              <a:rPr lang="en-US" sz="1200" dirty="0" err="1">
                <a:latin typeface="Courier"/>
                <a:cs typeface="Courier"/>
              </a:rPr>
              <a:t>parsed.txt</a:t>
            </a:r>
            <a:r>
              <a:rPr lang="en-US" sz="1200" dirty="0">
                <a:latin typeface="Courier"/>
                <a:cs typeface="Courier"/>
              </a:rPr>
              <a:t> -o .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938692" y="446036"/>
            <a:ext cx="7962172" cy="5430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Python Scripts: metapathways_[rRNA/last/COG]_to_megan.py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0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628255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We will now load our </a:t>
            </a:r>
            <a:r>
              <a:rPr lang="en-US" sz="2000" dirty="0"/>
              <a:t>.</a:t>
            </a:r>
            <a:r>
              <a:rPr lang="en-US" sz="2000" dirty="0" err="1" smtClean="0"/>
              <a:t>megan.csv.txt</a:t>
            </a:r>
            <a:r>
              <a:rPr lang="en-US" sz="2000" dirty="0" smtClean="0"/>
              <a:t> files into MEGAN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42" y="1403256"/>
            <a:ext cx="2450168" cy="277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05424"/>
            <a:ext cx="1814576" cy="252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405424"/>
            <a:ext cx="2281932" cy="1584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21" y="4293096"/>
            <a:ext cx="7627321" cy="2024236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5628948" y="3337406"/>
            <a:ext cx="3294488" cy="5684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May want to change Min Support to 1 for </a:t>
            </a:r>
            <a:r>
              <a:rPr lang="en-US" sz="2000" dirty="0" err="1" smtClean="0"/>
              <a:t>rRNA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3931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33627"/>
            <a:ext cx="5962272" cy="44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8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Options &gt; Compare &gt; Organize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3532138" cy="2396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05" y="1537112"/>
            <a:ext cx="3476537" cy="2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Loading Results into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5684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Repeat the process for all your samples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83494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Now are going to export the taxonomy hits from MEGAN in an R-compatible format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55845" y="1667808"/>
            <a:ext cx="7449081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Decline your taxonomy hits to your preferred taxonomic level</a:t>
            </a:r>
            <a:br>
              <a:rPr lang="en-US" sz="2000" dirty="0" smtClean="0"/>
            </a:br>
            <a:r>
              <a:rPr lang="en-US" sz="2000" dirty="0" smtClean="0"/>
              <a:t>- this will really depend on your samples and biological goals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/>
              <a:t>e.g., Tree </a:t>
            </a:r>
            <a:r>
              <a:rPr lang="en-US" sz="2000" dirty="0"/>
              <a:t>&gt; Collapse at </a:t>
            </a:r>
            <a:r>
              <a:rPr lang="en-US" sz="2000" dirty="0" smtClean="0"/>
              <a:t>Level or </a:t>
            </a:r>
            <a:br>
              <a:rPr lang="en-US" sz="2000" dirty="0" smtClean="0"/>
            </a:br>
            <a:r>
              <a:rPr lang="en-US" sz="2000" dirty="0"/>
              <a:t>right-click options to </a:t>
            </a:r>
            <a:r>
              <a:rPr lang="en-US" sz="2000" dirty="0" smtClean="0"/>
              <a:t>un-collapse </a:t>
            </a:r>
            <a:r>
              <a:rPr lang="en-US" sz="2000" dirty="0"/>
              <a:t>a given node (e.g., expand </a:t>
            </a:r>
            <a:r>
              <a:rPr lang="en-US" sz="2000" i="1" dirty="0" err="1"/>
              <a:t>proteobacteria</a:t>
            </a:r>
            <a:r>
              <a:rPr lang="en-US" sz="2000" dirty="0"/>
              <a:t> to the </a:t>
            </a:r>
            <a:r>
              <a:rPr lang="en-US" sz="2000" i="1" dirty="0"/>
              <a:t>alpha-</a:t>
            </a:r>
            <a:r>
              <a:rPr lang="en-US" sz="2000" dirty="0"/>
              <a:t>, </a:t>
            </a:r>
            <a:r>
              <a:rPr lang="en-US" sz="2000" i="1" dirty="0"/>
              <a:t>beta-</a:t>
            </a:r>
            <a:r>
              <a:rPr lang="en-US" sz="2000" dirty="0"/>
              <a:t>, </a:t>
            </a:r>
            <a:r>
              <a:rPr lang="en-US" sz="2000" i="1" dirty="0"/>
              <a:t>gamma-</a:t>
            </a:r>
            <a:r>
              <a:rPr lang="en-US" sz="2000" dirty="0"/>
              <a:t>, and </a:t>
            </a:r>
            <a:r>
              <a:rPr lang="en-US" sz="2000" i="1" dirty="0"/>
              <a:t>delta-</a:t>
            </a:r>
            <a:r>
              <a:rPr lang="en-US" sz="2000" dirty="0"/>
              <a:t> subgroups)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2441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00" y="1484784"/>
            <a:ext cx="4896544" cy="5311391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Select desired taxonomy: e.g. Select &gt; </a:t>
            </a:r>
            <a:r>
              <a:rPr lang="en-US" sz="2000" dirty="0"/>
              <a:t>All </a:t>
            </a:r>
            <a:r>
              <a:rPr lang="en-US" sz="2000" dirty="0" smtClean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425560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Files &gt; Export &gt; CSV Format...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5514732" cy="3370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72" y="1340768"/>
            <a:ext cx="3201406" cy="163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92" y="3161006"/>
            <a:ext cx="3176576" cy="1780162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86861" y="5157192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Tabs separator is nicer as commas can get used in Taxonomy Names</a:t>
            </a:r>
          </a:p>
        </p:txBody>
      </p:sp>
    </p:spTree>
    <p:extLst>
      <p:ext uri="{BB962C8B-B14F-4D97-AF65-F5344CB8AC3E}">
        <p14:creationId xmlns:p14="http://schemas.microsoft.com/office/powerpoint/2010/main" val="407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3914754"/>
            <a:ext cx="8290408" cy="201622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Presentation </a:t>
            </a:r>
            <a:r>
              <a:rPr lang="en-US" dirty="0"/>
              <a:t>Slides </a:t>
            </a:r>
            <a:r>
              <a:rPr lang="en-US" dirty="0" smtClean="0"/>
              <a:t>- </a:t>
            </a:r>
            <a:r>
              <a:rPr lang="en-US" dirty="0" err="1" smtClean="0">
                <a:hlinkClick r:id="rId2"/>
              </a:rPr>
              <a:t>MetaPathways_Tutorial_Taxonomic_Analysis.pdf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Complete R Script - </a:t>
            </a:r>
            <a:r>
              <a:rPr lang="en-US" dirty="0" smtClean="0">
                <a:hlinkClick r:id="rId3"/>
              </a:rPr>
              <a:t>mp_tutorial_taxonomic_analysis.R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Megan-Compatible Files - </a:t>
            </a:r>
            <a:r>
              <a:rPr lang="en-US" dirty="0">
                <a:hlinkClick r:id="rId4"/>
              </a:rPr>
              <a:t>HOT_Sanger_megan.csv.zip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Megan-Table File - </a:t>
            </a:r>
            <a:r>
              <a:rPr lang="en-US" dirty="0" smtClean="0">
                <a:hlinkClick r:id="rId5"/>
              </a:rPr>
              <a:t>HOT_megan_table.txt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917" y="3317966"/>
            <a:ext cx="7562850" cy="543076"/>
          </a:xfrm>
        </p:spPr>
        <p:txBody>
          <a:bodyPr/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7317" y="2304143"/>
            <a:ext cx="8138008" cy="1152676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MEGAN - </a:t>
            </a:r>
            <a:r>
              <a:rPr lang="en-US" dirty="0">
                <a:hlinkClick r:id="rId6"/>
              </a:rPr>
              <a:t>http://ab.inf.uni-tuebingen.de/software/megan5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Install R Studio - </a:t>
            </a:r>
            <a:r>
              <a:rPr lang="en-US" dirty="0">
                <a:hlinkClick r:id="rId7"/>
              </a:rPr>
              <a:t>http://www.rstudio.com/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1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/>
              <a:t>Export Taxonomy Results from MEGAN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34461" y="731716"/>
            <a:ext cx="7449081" cy="8970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So then we have our MEGAN Taxonomy Matrix:</a:t>
            </a:r>
            <a:br>
              <a:rPr lang="en-US" sz="2000" dirty="0" smtClean="0"/>
            </a:br>
            <a:r>
              <a:rPr lang="en-US" sz="2000" dirty="0" err="1" smtClean="0">
                <a:hlinkClick r:id="rId2"/>
              </a:rPr>
              <a:t>HOT_megan_table.txt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41245" y="1844824"/>
            <a:ext cx="24770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head </a:t>
            </a:r>
            <a:r>
              <a:rPr lang="en-US" sz="1000" dirty="0" err="1">
                <a:latin typeface="Courier"/>
                <a:cs typeface="Courier"/>
              </a:rPr>
              <a:t>HOT_megan_table.txt</a:t>
            </a:r>
            <a:r>
              <a:rPr lang="en-US" sz="1000" dirty="0">
                <a:latin typeface="Courier"/>
                <a:cs typeface="Courier"/>
              </a:rPr>
              <a:t> </a:t>
            </a:r>
          </a:p>
          <a:p>
            <a:r>
              <a:rPr lang="en-US" sz="1000" dirty="0">
                <a:latin typeface="Courier"/>
                <a:cs typeface="Courier"/>
              </a:rPr>
              <a:t>#Datasets    1_upper_euphotic.refseq.blastout.parsed.txt     6_upper_euphotic.refseq.blastout.parsed.txt     2_chlorophyllmax.refseq.blastout.parsed.txt     3_below_euphotic.refseq.blastout.parsed.txt     5_uppermesopelagic.refseq.blastout.parsed.txt   7_omz.refseq.blastout.parsed.txt    4_deepabyss.refseq.blastout.parsed.txt</a:t>
            </a:r>
          </a:p>
          <a:p>
            <a:r>
              <a:rPr lang="en-US" sz="1000" dirty="0" err="1">
                <a:latin typeface="Courier"/>
                <a:cs typeface="Courier"/>
              </a:rPr>
              <a:t>Actinobacteria</a:t>
            </a:r>
            <a:r>
              <a:rPr lang="en-US" sz="1000" dirty="0">
                <a:latin typeface="Courier"/>
                <a:cs typeface="Courier"/>
              </a:rPr>
              <a:t> &lt;phylum&gt;  173     271     194     181     349     299     252</a:t>
            </a:r>
          </a:p>
          <a:p>
            <a:r>
              <a:rPr lang="de-DE" sz="1000" dirty="0" err="1">
                <a:latin typeface="Courier"/>
                <a:cs typeface="Courier"/>
              </a:rPr>
              <a:t>Aquificae</a:t>
            </a:r>
            <a:r>
              <a:rPr lang="de-DE" sz="1000" dirty="0">
                <a:latin typeface="Courier"/>
                <a:cs typeface="Courier"/>
              </a:rPr>
              <a:t> &lt;</a:t>
            </a:r>
            <a:r>
              <a:rPr lang="de-DE" sz="1000" dirty="0" err="1">
                <a:latin typeface="Courier"/>
                <a:cs typeface="Courier"/>
              </a:rPr>
              <a:t>phylum</a:t>
            </a:r>
            <a:r>
              <a:rPr lang="de-DE" sz="1000" dirty="0">
                <a:latin typeface="Courier"/>
                <a:cs typeface="Courier"/>
              </a:rPr>
              <a:t>&gt;   0   0   0   0   0   7   5</a:t>
            </a:r>
          </a:p>
          <a:p>
            <a:r>
              <a:rPr lang="pt-BR" sz="1000" dirty="0" err="1">
                <a:latin typeface="Courier"/>
                <a:cs typeface="Courier"/>
              </a:rPr>
              <a:t>Armatimonadetes</a:t>
            </a:r>
            <a:r>
              <a:rPr lang="pt-BR" sz="1000" dirty="0">
                <a:latin typeface="Courier"/>
                <a:cs typeface="Courier"/>
              </a:rPr>
              <a:t>  0   0   0   7   6   0   6</a:t>
            </a:r>
          </a:p>
          <a:p>
            <a:r>
              <a:rPr lang="fi-FI" sz="1000" dirty="0" err="1">
                <a:latin typeface="Courier"/>
                <a:cs typeface="Courier"/>
              </a:rPr>
              <a:t>Bacteroidetes</a:t>
            </a:r>
            <a:r>
              <a:rPr lang="fi-FI" sz="1000" dirty="0">
                <a:latin typeface="Courier"/>
                <a:cs typeface="Courier"/>
              </a:rPr>
              <a:t>    189     129     80  103     126     237     211</a:t>
            </a:r>
          </a:p>
          <a:p>
            <a:r>
              <a:rPr lang="it-IT" sz="1000" dirty="0" err="1">
                <a:latin typeface="Courier"/>
                <a:cs typeface="Courier"/>
              </a:rPr>
              <a:t>Chlorobi</a:t>
            </a:r>
            <a:r>
              <a:rPr lang="it-IT" sz="1000" dirty="0">
                <a:latin typeface="Courier"/>
                <a:cs typeface="Courier"/>
              </a:rPr>
              <a:t>     6   0   7   9   6   18  16</a:t>
            </a:r>
          </a:p>
          <a:p>
            <a:r>
              <a:rPr lang="it-IT" sz="1000" dirty="0" err="1">
                <a:latin typeface="Courier"/>
                <a:cs typeface="Courier"/>
              </a:rPr>
              <a:t>Ignavibacteriae</a:t>
            </a:r>
            <a:r>
              <a:rPr lang="it-IT" sz="1000" dirty="0">
                <a:latin typeface="Courier"/>
                <a:cs typeface="Courier"/>
              </a:rPr>
              <a:t>  0   0   0   0   9   12  10</a:t>
            </a:r>
          </a:p>
          <a:p>
            <a:r>
              <a:rPr lang="it-IT" sz="1000" dirty="0" err="1">
                <a:latin typeface="Courier"/>
                <a:cs typeface="Courier"/>
              </a:rPr>
              <a:t>Lentisphaerae</a:t>
            </a:r>
            <a:r>
              <a:rPr lang="it-IT" sz="1000" dirty="0">
                <a:latin typeface="Courier"/>
                <a:cs typeface="Courier"/>
              </a:rPr>
              <a:t>    6   0   0   0   0   13  9</a:t>
            </a:r>
          </a:p>
          <a:p>
            <a:r>
              <a:rPr lang="de-DE" sz="1000" dirty="0" err="1">
                <a:latin typeface="Courier"/>
                <a:cs typeface="Courier"/>
              </a:rPr>
              <a:t>Verrucomicrobia</a:t>
            </a:r>
            <a:r>
              <a:rPr lang="de-DE" sz="1000" dirty="0">
                <a:latin typeface="Courier"/>
                <a:cs typeface="Courier"/>
              </a:rPr>
              <a:t>  139     245     112     159     240     252     279</a:t>
            </a:r>
          </a:p>
          <a:p>
            <a:r>
              <a:rPr lang="it-IT" sz="1000" dirty="0" err="1">
                <a:latin typeface="Courier"/>
                <a:cs typeface="Courier"/>
              </a:rPr>
              <a:t>Chloroflexi</a:t>
            </a:r>
            <a:r>
              <a:rPr lang="it-IT" sz="1000" dirty="0">
                <a:latin typeface="Courier"/>
                <a:cs typeface="Courier"/>
              </a:rPr>
              <a:t> &lt;phylum&gt;     96  11  71  331     282     284     771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988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Hierarchical Clustering in 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Clustering</a:t>
            </a:r>
            <a:r>
              <a:rPr lang="en-US" sz="2000" dirty="0" smtClean="0"/>
              <a:t> – Methods to put objects into groups that are more similar within each other than between each other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Agglomerative</a:t>
            </a:r>
            <a:r>
              <a:rPr lang="en-US" sz="2000" dirty="0" smtClean="0"/>
              <a:t> –</a:t>
            </a:r>
            <a:r>
              <a:rPr lang="en-US" sz="2000" dirty="0"/>
              <a:t> </a:t>
            </a:r>
            <a:r>
              <a:rPr lang="en-US" sz="2000" dirty="0" smtClean="0"/>
              <a:t>Bottom-up approach. Groups are built-up one at a time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Divisive – Top-down approach. Start with one big group and break it down.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8" y="3439666"/>
            <a:ext cx="3475767" cy="2768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8" y="3478626"/>
            <a:ext cx="2513374" cy="2470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0550" y="6023972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Hierarchical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602570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Non-hierarchical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8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Data Scaling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24331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Important to always plot your data to get an idea of relative data ranges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917778" cy="415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0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Distance Metrics: Euclidian &amp; Bray-Curtis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13821" y="836712"/>
            <a:ext cx="7449081" cy="14064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Distance Metric</a:t>
            </a:r>
            <a:r>
              <a:rPr lang="en-US" sz="2000" dirty="0" smtClean="0"/>
              <a:t> to compare samples. Samples are treated as point in a multi-dimensional taxa space.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Euclidian distance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9" y="2127280"/>
            <a:ext cx="7333828" cy="764162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813821" y="2996952"/>
            <a:ext cx="7449081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i="1" dirty="0" smtClean="0"/>
              <a:t>Bray-Curtis Dissimilarity</a:t>
            </a:r>
            <a:r>
              <a:rPr lang="en-US" sz="2000" dirty="0" smtClean="0"/>
              <a:t> – Set comparison between shared species over </a:t>
            </a:r>
            <a:r>
              <a:rPr lang="en-US" sz="2000" i="1" dirty="0" smtClean="0"/>
              <a:t>observed</a:t>
            </a:r>
            <a:r>
              <a:rPr lang="en-US" sz="2000" dirty="0" smtClean="0"/>
              <a:t> species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Avoids the </a:t>
            </a:r>
            <a:r>
              <a:rPr lang="en-US" sz="2000" i="1" dirty="0" smtClean="0"/>
              <a:t>double zero </a:t>
            </a:r>
            <a:r>
              <a:rPr lang="en-US" sz="2000" dirty="0" smtClean="0"/>
              <a:t>problem by </a:t>
            </a:r>
            <a:br>
              <a:rPr lang="en-US" sz="2000" dirty="0" smtClean="0"/>
            </a:br>
            <a:r>
              <a:rPr lang="en-US" sz="2000" dirty="0" smtClean="0"/>
              <a:t>only looking at observed taxa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699624"/>
            <a:ext cx="200703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8218942" cy="3046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setwd</a:t>
            </a:r>
            <a:r>
              <a:rPr lang="en-US" sz="1200" dirty="0">
                <a:latin typeface="Courier"/>
                <a:cs typeface="Courier"/>
              </a:rPr>
              <a:t>("~/Desktop/")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read.table</a:t>
            </a:r>
            <a:r>
              <a:rPr lang="en-US" sz="1200" dirty="0">
                <a:latin typeface="Courier"/>
                <a:cs typeface="Courier"/>
              </a:rPr>
              <a:t>("</a:t>
            </a:r>
            <a:r>
              <a:rPr lang="en-US" sz="1200" dirty="0" err="1">
                <a:latin typeface="Courier"/>
                <a:cs typeface="Courier"/>
              </a:rPr>
              <a:t>HOT_megan_table.txt</a:t>
            </a:r>
            <a:r>
              <a:rPr lang="en-US" sz="1200" dirty="0">
                <a:latin typeface="Courier"/>
                <a:cs typeface="Courier"/>
              </a:rPr>
              <a:t>", header=TRUE, </a:t>
            </a:r>
            <a:r>
              <a:rPr lang="en-US" sz="1200" dirty="0" err="1">
                <a:latin typeface="Courier"/>
                <a:cs typeface="Courier"/>
              </a:rPr>
              <a:t>sep</a:t>
            </a:r>
            <a:r>
              <a:rPr lang="en-US" sz="1200" dirty="0">
                <a:latin typeface="Courier"/>
                <a:cs typeface="Courier"/>
              </a:rPr>
              <a:t>="\t", </a:t>
            </a:r>
            <a:r>
              <a:rPr lang="en-US" sz="1200" dirty="0" err="1">
                <a:latin typeface="Courier"/>
                <a:cs typeface="Courier"/>
              </a:rPr>
              <a:t>row.names</a:t>
            </a:r>
            <a:r>
              <a:rPr lang="en-US" sz="1200" dirty="0">
                <a:latin typeface="Courier"/>
                <a:cs typeface="Courier"/>
              </a:rPr>
              <a:t>=1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&lt;- log(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 + 1</a:t>
            </a:r>
            <a:r>
              <a:rPr lang="en-US" sz="1200" dirty="0" smtClean="0">
                <a:latin typeface="Courier"/>
                <a:cs typeface="Courier"/>
              </a:rPr>
              <a:t>) # transpose</a:t>
            </a:r>
          </a:p>
          <a:p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 &lt;- t(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r>
              <a:rPr lang="en-US" sz="1200" dirty="0">
                <a:latin typeface="Courier"/>
                <a:cs typeface="Courier"/>
              </a:rPr>
              <a:t>) # transpose </a:t>
            </a:r>
            <a:r>
              <a:rPr lang="en-US" sz="1200" dirty="0" err="1">
                <a:latin typeface="Courier"/>
                <a:cs typeface="Courier"/>
              </a:rPr>
              <a:t>HOT_data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err="1">
                <a:latin typeface="Courier"/>
                <a:cs typeface="Courier"/>
              </a:rPr>
              <a:t>HOT_data.t.dist</a:t>
            </a:r>
            <a:r>
              <a:rPr lang="en-US" sz="1200" dirty="0">
                <a:latin typeface="Courier"/>
                <a:cs typeface="Courier"/>
              </a:rPr>
              <a:t> &lt;- </a:t>
            </a:r>
            <a:r>
              <a:rPr lang="en-US" sz="1200" dirty="0" err="1">
                <a:latin typeface="Courier"/>
                <a:cs typeface="Courier"/>
              </a:rPr>
              <a:t>dist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HOT_data.t</a:t>
            </a:r>
            <a:r>
              <a:rPr lang="en-US" sz="1200" dirty="0">
                <a:latin typeface="Courier"/>
                <a:cs typeface="Courier"/>
              </a:rPr>
              <a:t>) # calculate the </a:t>
            </a:r>
            <a:r>
              <a:rPr lang="en-US" sz="1200" dirty="0" err="1">
                <a:latin typeface="Courier"/>
                <a:cs typeface="Courier"/>
              </a:rPr>
              <a:t>euclidian</a:t>
            </a:r>
            <a:r>
              <a:rPr lang="en-US" sz="1200" dirty="0">
                <a:latin typeface="Courier"/>
                <a:cs typeface="Courier"/>
              </a:rPr>
              <a:t> distance between the </a:t>
            </a:r>
            <a:r>
              <a:rPr lang="en-US" sz="1200" dirty="0" smtClean="0">
                <a:latin typeface="Courier"/>
                <a:cs typeface="Courier"/>
              </a:rPr>
              <a:t>rows</a:t>
            </a:r>
          </a:p>
          <a:p>
            <a:r>
              <a:rPr lang="en-US" sz="1200" dirty="0" err="1"/>
              <a:t>HOT_data.euclid.fit</a:t>
            </a:r>
            <a:r>
              <a:rPr lang="en-US" sz="1200" dirty="0"/>
              <a:t> &lt;-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HOT_data.t.dist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gplots</a:t>
            </a:r>
            <a:r>
              <a:rPr lang="en-US" sz="1200" dirty="0"/>
              <a:t>")</a:t>
            </a:r>
          </a:p>
          <a:p>
            <a:r>
              <a:rPr lang="en-US" sz="1200" dirty="0"/>
              <a:t>library("</a:t>
            </a:r>
            <a:r>
              <a:rPr lang="en-US" sz="1200" dirty="0" err="1"/>
              <a:t>RColorBrewer</a:t>
            </a:r>
            <a:r>
              <a:rPr lang="en-US" sz="1200" dirty="0"/>
              <a:t>") </a:t>
            </a:r>
            <a:r>
              <a:rPr lang="en-US" sz="1200" i="1" dirty="0"/>
              <a:t># for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 err="1"/>
              <a:t>euclid_dend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euclid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(8,"GnBu")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euclid_dend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col</a:t>
            </a:r>
            <a:r>
              <a:rPr lang="en-US" sz="1200" b="1" dirty="0"/>
              <a:t>=</a:t>
            </a:r>
            <a:r>
              <a:rPr lang="en-US" sz="1200" dirty="0" err="1"/>
              <a:t>my_colours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638" y="2313214"/>
            <a:ext cx="3983856" cy="39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48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heatmap2() with multiple distance metrics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6428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try</a:t>
            </a:r>
            <a:r>
              <a:rPr lang="en-US" sz="1200" dirty="0"/>
              <a:t>(library("</a:t>
            </a:r>
            <a:r>
              <a:rPr lang="en-US" sz="1200" dirty="0" err="1"/>
              <a:t>ecodist</a:t>
            </a:r>
            <a:r>
              <a:rPr lang="en-US" sz="1200" dirty="0"/>
              <a:t>"), </a:t>
            </a:r>
            <a:r>
              <a:rPr lang="en-US" sz="1200" dirty="0" err="1"/>
              <a:t>install</a:t>
            </a:r>
            <a:r>
              <a:rPr lang="en-US" sz="1200" b="1" dirty="0" err="1"/>
              <a:t>.</a:t>
            </a:r>
            <a:r>
              <a:rPr lang="en-US" sz="1200" dirty="0" err="1"/>
              <a:t>packages</a:t>
            </a:r>
            <a:r>
              <a:rPr lang="en-US" sz="1200" dirty="0"/>
              <a:t>("</a:t>
            </a:r>
            <a:r>
              <a:rPr lang="en-US" sz="1200" dirty="0" err="1"/>
              <a:t>ecodist</a:t>
            </a:r>
            <a:r>
              <a:rPr lang="en-US" sz="1200" dirty="0"/>
              <a:t>")) </a:t>
            </a:r>
            <a:r>
              <a:rPr lang="en-US" sz="1200" i="1" dirty="0"/>
              <a:t># try load, otherwise install</a:t>
            </a:r>
            <a:endParaRPr lang="en-US" sz="1200" dirty="0"/>
          </a:p>
          <a:p>
            <a:r>
              <a:rPr lang="en-US" sz="1200" dirty="0"/>
              <a:t>library("</a:t>
            </a:r>
            <a:r>
              <a:rPr lang="en-US" sz="1200" dirty="0" err="1"/>
              <a:t>ecodist</a:t>
            </a:r>
            <a:r>
              <a:rPr lang="en-US" sz="1200" dirty="0"/>
              <a:t>") </a:t>
            </a:r>
            <a:r>
              <a:rPr lang="en-US" sz="1200" i="1" dirty="0"/>
              <a:t># try to load again</a:t>
            </a:r>
            <a:endParaRPr lang="en-US" sz="1200" dirty="0"/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bcdist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hclust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, method</a:t>
            </a:r>
            <a:r>
              <a:rPr lang="en-US" sz="1200" b="1" dirty="0"/>
              <a:t>=</a:t>
            </a:r>
            <a:r>
              <a:rPr lang="en-US" sz="1200" dirty="0"/>
              <a:t>"ward"</a:t>
            </a:r>
            <a:r>
              <a:rPr lang="en-US" sz="1200" dirty="0" smtClean="0"/>
              <a:t>)</a:t>
            </a:r>
          </a:p>
          <a:p>
            <a:r>
              <a:rPr lang="en-US" sz="1200" dirty="0" err="1"/>
              <a:t>bc_dend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b="1" dirty="0" err="1"/>
              <a:t>as.</a:t>
            </a:r>
            <a:r>
              <a:rPr lang="en-US" sz="1200" dirty="0" err="1"/>
              <a:t>dendrogram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ward</a:t>
            </a:r>
            <a:r>
              <a:rPr lang="en-US" sz="1200" b="1" dirty="0" err="1"/>
              <a:t>.</a:t>
            </a:r>
            <a:r>
              <a:rPr lang="en-US" sz="1200" dirty="0" err="1"/>
              <a:t>fit</a:t>
            </a:r>
            <a:r>
              <a:rPr lang="en-US" sz="1200" dirty="0"/>
              <a:t>) </a:t>
            </a:r>
            <a:r>
              <a:rPr lang="en-US" sz="1200" i="1" dirty="0"/>
              <a:t># get ordering for </a:t>
            </a:r>
            <a:r>
              <a:rPr lang="en-US" sz="1200" i="1" dirty="0" err="1"/>
              <a:t>heatmap</a:t>
            </a:r>
            <a:endParaRPr lang="en-US" sz="1200" dirty="0"/>
          </a:p>
          <a:p>
            <a:r>
              <a:rPr lang="en-US" sz="1200" dirty="0" err="1"/>
              <a:t>my_bc_colours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brewer</a:t>
            </a:r>
            <a:r>
              <a:rPr lang="en-US" sz="1200" b="1" dirty="0" err="1"/>
              <a:t>.</a:t>
            </a:r>
            <a:r>
              <a:rPr lang="en-US" sz="1200" dirty="0" err="1"/>
              <a:t>pal</a:t>
            </a:r>
            <a:r>
              <a:rPr lang="en-US" sz="1200" dirty="0"/>
              <a:t>(8,"BuPu") </a:t>
            </a:r>
            <a:r>
              <a:rPr lang="en-US" sz="1200" i="1" dirty="0"/>
              <a:t># my </a:t>
            </a:r>
            <a:r>
              <a:rPr lang="en-US" sz="1200" i="1" dirty="0" err="1"/>
              <a:t>colours</a:t>
            </a:r>
            <a:endParaRPr lang="en-US" sz="1200" dirty="0"/>
          </a:p>
          <a:p>
            <a:r>
              <a:rPr lang="en-US" sz="1200" dirty="0"/>
              <a:t>heatmap</a:t>
            </a:r>
            <a:r>
              <a:rPr lang="en-US" sz="1200" b="1" dirty="0"/>
              <a:t>.</a:t>
            </a:r>
            <a:r>
              <a:rPr lang="en-US" sz="1200" dirty="0"/>
              <a:t>2(</a:t>
            </a:r>
            <a:r>
              <a:rPr lang="en-US" sz="1200" b="1" dirty="0" err="1"/>
              <a:t>as.</a:t>
            </a:r>
            <a:r>
              <a:rPr lang="en-US" sz="1200" dirty="0" err="1"/>
              <a:t>matrix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t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dirty="0"/>
              <a:t>), margin</a:t>
            </a:r>
            <a:r>
              <a:rPr lang="en-US" sz="1200" b="1" dirty="0"/>
              <a:t>=</a:t>
            </a:r>
            <a:r>
              <a:rPr lang="en-US" sz="1200" dirty="0"/>
              <a:t>c(14,14), </a:t>
            </a:r>
            <a:r>
              <a:rPr lang="en-US" sz="1200" dirty="0" err="1"/>
              <a:t>Rowv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r>
              <a:rPr lang="en-US" sz="1200" dirty="0" err="1"/>
              <a:t>Colv</a:t>
            </a:r>
            <a:r>
              <a:rPr lang="en-US" sz="1200" b="1" dirty="0"/>
              <a:t>=</a:t>
            </a:r>
            <a:r>
              <a:rPr lang="en-US" sz="1200" dirty="0" err="1"/>
              <a:t>bc_dend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col</a:t>
            </a:r>
            <a:r>
              <a:rPr lang="en-US" sz="1200" b="1" dirty="0"/>
              <a:t>=</a:t>
            </a:r>
            <a:r>
              <a:rPr lang="en-US" sz="1200" dirty="0" err="1"/>
              <a:t>my_bc_colours</a:t>
            </a:r>
            <a:r>
              <a:rPr lang="en-US" sz="1200" dirty="0"/>
              <a:t>, trace</a:t>
            </a:r>
            <a:r>
              <a:rPr lang="en-US" sz="1200" b="1" dirty="0"/>
              <a:t>=</a:t>
            </a:r>
            <a:r>
              <a:rPr lang="en-US" sz="1200" dirty="0"/>
              <a:t>"none", </a:t>
            </a:r>
            <a:r>
              <a:rPr lang="en-US" sz="1200" dirty="0" err="1"/>
              <a:t>denscol</a:t>
            </a:r>
            <a:r>
              <a:rPr lang="en-US" sz="1200" b="1" dirty="0"/>
              <a:t>=</a:t>
            </a:r>
            <a:r>
              <a:rPr lang="en-US" sz="1200" dirty="0"/>
              <a:t>"black")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92" y="2190348"/>
            <a:ext cx="4265676" cy="4207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884" y="2360895"/>
            <a:ext cx="4060767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8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Assessing significance: bootstrapping 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75908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</a:t>
            </a:r>
            <a:r>
              <a:rPr lang="en-US" sz="1200" dirty="0" err="1"/>
              <a:t>pvclust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hclust</a:t>
            </a:r>
            <a:r>
              <a:rPr lang="en-US" sz="1200" b="1" dirty="0"/>
              <a:t>=</a:t>
            </a:r>
            <a:r>
              <a:rPr lang="en-US" sz="1200" dirty="0"/>
              <a:t>"complete",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</a:t>
            </a:r>
            <a:r>
              <a:rPr lang="en-US" sz="1200" dirty="0" err="1" smtClean="0"/>
              <a:t>method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dist</a:t>
            </a:r>
            <a:r>
              <a:rPr lang="en-US" sz="1200" b="1" dirty="0"/>
              <a:t>=</a:t>
            </a:r>
            <a:r>
              <a:rPr lang="en-US" sz="1200" dirty="0"/>
              <a:t>"</a:t>
            </a:r>
            <a:r>
              <a:rPr lang="en-US" sz="1200" dirty="0" err="1"/>
              <a:t>euclidian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 </a:t>
            </a:r>
            <a:r>
              <a:rPr lang="en-US" sz="1200" i="1" dirty="0"/>
              <a:t># in this case no transform is need</a:t>
            </a:r>
            <a:endParaRPr lang="en-US" sz="1200" dirty="0"/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r>
              <a:rPr lang="en-US" sz="1200" dirty="0"/>
              <a:t>library("</a:t>
            </a:r>
            <a:r>
              <a:rPr lang="en-US" sz="1200" dirty="0" err="1"/>
              <a:t>devtools</a:t>
            </a:r>
            <a:r>
              <a:rPr lang="en-US" sz="1200" dirty="0"/>
              <a:t>") </a:t>
            </a:r>
            <a:r>
              <a:rPr lang="en-US" sz="1200" i="1" dirty="0"/>
              <a:t># used to source functions from the internet</a:t>
            </a:r>
            <a:endParaRPr lang="en-US" sz="1200" dirty="0"/>
          </a:p>
          <a:p>
            <a:r>
              <a:rPr lang="en-US" sz="1200" dirty="0" err="1"/>
              <a:t>source_url</a:t>
            </a:r>
            <a:r>
              <a:rPr lang="en-US" sz="1200" dirty="0"/>
              <a:t>('http://</a:t>
            </a:r>
            <a:r>
              <a:rPr lang="en-US" sz="1200" dirty="0" err="1"/>
              <a:t>raw.github.com</a:t>
            </a:r>
            <a:r>
              <a:rPr lang="en-US" sz="1200" dirty="0"/>
              <a:t>/</a:t>
            </a:r>
            <a:r>
              <a:rPr lang="en-US" sz="1200" dirty="0" err="1"/>
              <a:t>nielshanson</a:t>
            </a:r>
            <a:r>
              <a:rPr lang="en-US" sz="1200" dirty="0"/>
              <a:t>/</a:t>
            </a:r>
            <a:r>
              <a:rPr lang="en-US" sz="1200" dirty="0" err="1"/>
              <a:t>mp_tutorial</a:t>
            </a:r>
            <a:r>
              <a:rPr lang="en-US" sz="1200" dirty="0"/>
              <a:t>/master/</a:t>
            </a:r>
            <a:r>
              <a:rPr lang="en-US" sz="1200" dirty="0" err="1"/>
              <a:t>taxonomic_analysis</a:t>
            </a:r>
            <a:r>
              <a:rPr lang="en-US" sz="1200" dirty="0"/>
              <a:t>/code/</a:t>
            </a:r>
            <a:r>
              <a:rPr lang="en-US" sz="1200" dirty="0" err="1"/>
              <a:t>pvclust_bcdist.R</a:t>
            </a:r>
            <a:r>
              <a:rPr lang="en-US" sz="1200" dirty="0"/>
              <a:t>')</a:t>
            </a:r>
          </a:p>
          <a:p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 </a:t>
            </a:r>
            <a:r>
              <a:rPr lang="en-US" sz="1200" b="1" dirty="0"/>
              <a:t>&lt;-</a:t>
            </a:r>
            <a:r>
              <a:rPr lang="en-US" sz="1200" dirty="0"/>
              <a:t> </a:t>
            </a:r>
            <a:r>
              <a:rPr lang="en-US" sz="1200" dirty="0" err="1"/>
              <a:t>pvclust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hclust</a:t>
            </a:r>
            <a:r>
              <a:rPr lang="en-US" sz="1200" b="1" dirty="0"/>
              <a:t>=</a:t>
            </a:r>
            <a:r>
              <a:rPr lang="en-US" sz="1200" dirty="0"/>
              <a:t>"ward", </a:t>
            </a:r>
            <a:r>
              <a:rPr lang="en-US" sz="1200" dirty="0" err="1"/>
              <a:t>method</a:t>
            </a:r>
            <a:r>
              <a:rPr lang="en-US" sz="1200" b="1" dirty="0" err="1"/>
              <a:t>.</a:t>
            </a:r>
            <a:r>
              <a:rPr lang="en-US" sz="1200" dirty="0" err="1"/>
              <a:t>dist</a:t>
            </a:r>
            <a:r>
              <a:rPr lang="en-US" sz="1200" b="1" dirty="0"/>
              <a:t>=</a:t>
            </a:r>
            <a:r>
              <a:rPr lang="en-US" sz="1200" dirty="0"/>
              <a:t>"bray–</a:t>
            </a:r>
            <a:r>
              <a:rPr lang="en-US" sz="1200" dirty="0" err="1"/>
              <a:t>curtis</a:t>
            </a:r>
            <a:r>
              <a:rPr lang="en-US" sz="1200" dirty="0"/>
              <a:t>", n</a:t>
            </a:r>
            <a:r>
              <a:rPr lang="en-US" sz="1200" b="1" dirty="0"/>
              <a:t>=</a:t>
            </a:r>
            <a:r>
              <a:rPr lang="en-US" sz="1200" dirty="0"/>
              <a:t>1000)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HOT_data</a:t>
            </a:r>
            <a:r>
              <a:rPr lang="en-US" sz="1200" b="1" dirty="0" err="1"/>
              <a:t>.</a:t>
            </a:r>
            <a:r>
              <a:rPr lang="en-US" sz="1200" dirty="0" err="1"/>
              <a:t>bcdist</a:t>
            </a:r>
            <a:r>
              <a:rPr lang="en-US" sz="1200" b="1" dirty="0" err="1"/>
              <a:t>.</a:t>
            </a:r>
            <a:r>
              <a:rPr lang="en-US" sz="1200" dirty="0" err="1"/>
              <a:t>pv_fit</a:t>
            </a:r>
            <a:r>
              <a:rPr lang="en-US" sz="12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28064"/>
            <a:ext cx="3273690" cy="3933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702" y="2528064"/>
            <a:ext cx="3273690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8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smtClean="0"/>
              <a:t>Visualizing Clustering on Taxa Profile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8560" y="2492896"/>
            <a:ext cx="43781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my_colours</a:t>
            </a:r>
            <a:r>
              <a:rPr lang="en-US" sz="1200" dirty="0" smtClean="0"/>
              <a:t> </a:t>
            </a:r>
            <a:r>
              <a:rPr lang="en-US" sz="1200" b="1" dirty="0" smtClean="0"/>
              <a:t>&lt;-</a:t>
            </a:r>
            <a:r>
              <a:rPr lang="en-US" sz="1200" dirty="0" smtClean="0"/>
              <a:t> </a:t>
            </a:r>
            <a:r>
              <a:rPr lang="en-US" sz="1200" dirty="0" err="1" smtClean="0"/>
              <a:t>brewer</a:t>
            </a:r>
            <a:r>
              <a:rPr lang="en-US" sz="1200" b="1" dirty="0" err="1" smtClean="0"/>
              <a:t>.</a:t>
            </a:r>
            <a:r>
              <a:rPr lang="en-US" sz="1200" dirty="0" err="1" smtClean="0"/>
              <a:t>pal</a:t>
            </a:r>
            <a:r>
              <a:rPr lang="en-US" sz="1200" dirty="0" smtClean="0"/>
              <a:t>(8,"Blues") </a:t>
            </a:r>
            <a:r>
              <a:rPr lang="en-US" sz="1200" i="1" dirty="0" smtClean="0"/>
              <a:t># another </a:t>
            </a:r>
            <a:r>
              <a:rPr lang="en-US" sz="1200" i="1" dirty="0" err="1" smtClean="0"/>
              <a:t>colour</a:t>
            </a:r>
            <a:r>
              <a:rPr lang="en-US" sz="1200" i="1" dirty="0" smtClean="0"/>
              <a:t> scheme</a:t>
            </a:r>
            <a:endParaRPr lang="en-US" sz="1200" dirty="0" smtClean="0"/>
          </a:p>
          <a:p>
            <a:r>
              <a:rPr lang="en-US" sz="1200" dirty="0" err="1" smtClean="0"/>
              <a:t>HOT_heat</a:t>
            </a:r>
            <a:r>
              <a:rPr lang="en-US" sz="1200" dirty="0" smtClean="0"/>
              <a:t> </a:t>
            </a:r>
            <a:r>
              <a:rPr lang="en-US" sz="1200" b="1" dirty="0" smtClean="0"/>
              <a:t>&lt;-</a:t>
            </a:r>
            <a:r>
              <a:rPr lang="en-US" sz="1200" dirty="0" smtClean="0"/>
              <a:t> heatmap</a:t>
            </a:r>
            <a:r>
              <a:rPr lang="en-US" sz="1200" b="1" dirty="0" smtClean="0"/>
              <a:t>.</a:t>
            </a:r>
            <a:r>
              <a:rPr lang="en-US" sz="1200" dirty="0" smtClean="0"/>
              <a:t>2(</a:t>
            </a:r>
            <a:r>
              <a:rPr lang="en-US" sz="1200" b="1" dirty="0" err="1" smtClean="0"/>
              <a:t>as.</a:t>
            </a:r>
            <a:r>
              <a:rPr lang="en-US" sz="1200" dirty="0" err="1" smtClean="0"/>
              <a:t>matrix</a:t>
            </a:r>
            <a:r>
              <a:rPr lang="en-US" sz="1200" dirty="0" smtClean="0"/>
              <a:t>(</a:t>
            </a:r>
            <a:r>
              <a:rPr lang="en-US" sz="1200" dirty="0" err="1" smtClean="0"/>
              <a:t>HOT_data</a:t>
            </a:r>
            <a:r>
              <a:rPr lang="en-US" sz="1200" dirty="0" smtClean="0"/>
              <a:t>), </a:t>
            </a:r>
          </a:p>
          <a:p>
            <a:r>
              <a:rPr lang="en-US" sz="1200" dirty="0" smtClean="0"/>
              <a:t>                                        margin</a:t>
            </a:r>
            <a:r>
              <a:rPr lang="en-US" sz="1200" b="1" dirty="0" smtClean="0"/>
              <a:t>=</a:t>
            </a:r>
            <a:r>
              <a:rPr lang="en-US" sz="1200" dirty="0" smtClean="0"/>
              <a:t>c(14,14), </a:t>
            </a:r>
          </a:p>
          <a:p>
            <a:r>
              <a:rPr lang="en-US" sz="1200" dirty="0" smtClean="0"/>
              <a:t>                                        col</a:t>
            </a:r>
            <a:r>
              <a:rPr lang="en-US" sz="1200" b="1" dirty="0" smtClean="0"/>
              <a:t>=</a:t>
            </a:r>
            <a:r>
              <a:rPr lang="en-US" sz="1200" dirty="0" err="1" smtClean="0"/>
              <a:t>my_colours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Colv</a:t>
            </a:r>
            <a:r>
              <a:rPr lang="en-US" sz="1200" b="1" dirty="0" smtClean="0"/>
              <a:t>=</a:t>
            </a:r>
            <a:r>
              <a:rPr lang="en-US" sz="1200" dirty="0" err="1" smtClean="0"/>
              <a:t>bc_dend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                                        trace</a:t>
            </a:r>
            <a:r>
              <a:rPr lang="en-US" sz="1200" b="1" dirty="0" smtClean="0"/>
              <a:t>=</a:t>
            </a:r>
            <a:r>
              <a:rPr lang="en-US" sz="1200" dirty="0" smtClean="0"/>
              <a:t>"none", </a:t>
            </a:r>
          </a:p>
          <a:p>
            <a:r>
              <a:rPr lang="en-US" sz="1200" dirty="0" smtClean="0"/>
              <a:t>                                        </a:t>
            </a:r>
            <a:r>
              <a:rPr lang="en-US" sz="1200" dirty="0" err="1" smtClean="0"/>
              <a:t>denscol</a:t>
            </a:r>
            <a:r>
              <a:rPr lang="en-US" sz="1200" b="1" dirty="0" smtClean="0"/>
              <a:t>=</a:t>
            </a:r>
            <a:r>
              <a:rPr lang="en-US" sz="1200" dirty="0" smtClean="0"/>
              <a:t>"black")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05416"/>
            <a:ext cx="3289384" cy="58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4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41855"/>
            <a:ext cx="3240853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7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41245" y="188640"/>
            <a:ext cx="7562850" cy="543076"/>
          </a:xfrm>
        </p:spPr>
        <p:txBody>
          <a:bodyPr>
            <a:normAutofit/>
          </a:bodyPr>
          <a:lstStyle/>
          <a:p>
            <a:r>
              <a:rPr lang="en-US" dirty="0" err="1" smtClean="0"/>
              <a:t>ggplot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8271766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library(ggplot2)</a:t>
            </a:r>
          </a:p>
          <a:p>
            <a:r>
              <a:rPr lang="en-US" sz="1200" dirty="0"/>
              <a:t>library(reshape2) # transform our Data from wide to long format</a:t>
            </a:r>
          </a:p>
          <a:p>
            <a:r>
              <a:rPr lang="en-US" sz="1200" dirty="0" err="1"/>
              <a:t>HOT_data$taxa</a:t>
            </a:r>
            <a:r>
              <a:rPr lang="en-US" sz="1200" dirty="0"/>
              <a:t> = </a:t>
            </a:r>
            <a:r>
              <a:rPr lang="en-US" sz="1200" dirty="0" err="1"/>
              <a:t>rownames</a:t>
            </a:r>
            <a:r>
              <a:rPr lang="en-US" sz="1200" dirty="0"/>
              <a:t>(</a:t>
            </a:r>
            <a:r>
              <a:rPr lang="en-US" sz="1200" dirty="0" err="1"/>
              <a:t>HOT_data</a:t>
            </a:r>
            <a:r>
              <a:rPr lang="en-US" sz="1200" dirty="0"/>
              <a:t>) # add taxa from </a:t>
            </a:r>
            <a:r>
              <a:rPr lang="en-US" sz="1200" dirty="0" err="1"/>
              <a:t>rownames</a:t>
            </a:r>
            <a:r>
              <a:rPr lang="en-US" sz="1200" dirty="0"/>
              <a:t> to Data Frame</a:t>
            </a:r>
          </a:p>
          <a:p>
            <a:r>
              <a:rPr lang="en-US" sz="1200" dirty="0" err="1"/>
              <a:t>HOT_data.m</a:t>
            </a:r>
            <a:r>
              <a:rPr lang="en-US" sz="1200" dirty="0"/>
              <a:t> &lt;- melt(</a:t>
            </a:r>
            <a:r>
              <a:rPr lang="en-US" sz="1200" dirty="0" err="1"/>
              <a:t>HOT_data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colnames</a:t>
            </a:r>
            <a:r>
              <a:rPr lang="en-US" sz="1200" dirty="0"/>
              <a:t>(</a:t>
            </a:r>
            <a:r>
              <a:rPr lang="en-US" sz="1200" dirty="0" err="1"/>
              <a:t>HOT_data.m</a:t>
            </a:r>
            <a:r>
              <a:rPr lang="en-US" sz="1200" dirty="0"/>
              <a:t>)[2] = "sample" # rename variable column to sample</a:t>
            </a:r>
          </a:p>
          <a:p>
            <a:endParaRPr lang="en-US" sz="1200" dirty="0"/>
          </a:p>
          <a:p>
            <a:r>
              <a:rPr lang="en-US" sz="1200" dirty="0"/>
              <a:t># in order to plot things in properly, the order of each variable has to be explicitly set</a:t>
            </a:r>
          </a:p>
          <a:p>
            <a:r>
              <a:rPr lang="en-US" sz="1200" dirty="0" err="1"/>
              <a:t>name_order</a:t>
            </a:r>
            <a:r>
              <a:rPr lang="en-US" sz="1200" dirty="0"/>
              <a:t> &lt;- </a:t>
            </a:r>
            <a:r>
              <a:rPr lang="en-US" sz="1200" dirty="0" err="1"/>
              <a:t>HOT_data.bcdist.ward.fit$labels</a:t>
            </a:r>
            <a:r>
              <a:rPr lang="en-US" sz="1200" dirty="0"/>
              <a:t>[</a:t>
            </a:r>
            <a:r>
              <a:rPr lang="en-US" sz="1200" dirty="0" err="1"/>
              <a:t>HOT_data.bcdist.ward.fit$order</a:t>
            </a:r>
            <a:r>
              <a:rPr lang="en-US" sz="1200" dirty="0"/>
              <a:t>] # get order of samples from clustering</a:t>
            </a:r>
          </a:p>
          <a:p>
            <a:r>
              <a:rPr lang="en-US" sz="1200" dirty="0" err="1"/>
              <a:t>HOT_data.m$sample</a:t>
            </a:r>
            <a:r>
              <a:rPr lang="en-US" sz="1200" dirty="0"/>
              <a:t> &lt;- factor(</a:t>
            </a:r>
            <a:r>
              <a:rPr lang="en-US" sz="1200" dirty="0" err="1"/>
              <a:t>HOT_data.m$sample</a:t>
            </a:r>
            <a:r>
              <a:rPr lang="en-US" sz="1200" dirty="0"/>
              <a:t>, levels=</a:t>
            </a:r>
            <a:r>
              <a:rPr lang="en-US" sz="1200" dirty="0" err="1"/>
              <a:t>name_order</a:t>
            </a:r>
            <a:r>
              <a:rPr lang="en-US" sz="1200" dirty="0"/>
              <a:t>) # set order of samples</a:t>
            </a:r>
          </a:p>
          <a:p>
            <a:r>
              <a:rPr lang="en-US" sz="1200" dirty="0" err="1"/>
              <a:t>HOT_data.m$taxa</a:t>
            </a:r>
            <a:r>
              <a:rPr lang="en-US" sz="1200" dirty="0"/>
              <a:t> &lt;- factor(</a:t>
            </a:r>
            <a:r>
              <a:rPr lang="en-US" sz="1200" dirty="0" err="1"/>
              <a:t>HOT_data.m$taxa</a:t>
            </a:r>
            <a:r>
              <a:rPr lang="en-US" sz="1200" dirty="0"/>
              <a:t>, levels=unique(</a:t>
            </a:r>
            <a:r>
              <a:rPr lang="en-US" sz="1200" dirty="0" err="1"/>
              <a:t>HOT_data.m$taxa</a:t>
            </a:r>
            <a:r>
              <a:rPr lang="en-US" sz="1200" dirty="0"/>
              <a:t>)) # set order of taxa</a:t>
            </a:r>
          </a:p>
          <a:p>
            <a:endParaRPr lang="en-US" sz="1200" dirty="0"/>
          </a:p>
          <a:p>
            <a:r>
              <a:rPr lang="en-US" sz="1200" dirty="0"/>
              <a:t># cut bray-</a:t>
            </a:r>
            <a:r>
              <a:rPr lang="en-US" sz="1200" dirty="0" err="1"/>
              <a:t>curtis</a:t>
            </a:r>
            <a:r>
              <a:rPr lang="en-US" sz="1200" dirty="0"/>
              <a:t> clustering to get groups</a:t>
            </a:r>
          </a:p>
          <a:p>
            <a:r>
              <a:rPr lang="en-US" sz="1200" dirty="0" err="1"/>
              <a:t>bc_ward_groups</a:t>
            </a:r>
            <a:r>
              <a:rPr lang="en-US" sz="1200" dirty="0"/>
              <a:t> &lt;- </a:t>
            </a:r>
            <a:r>
              <a:rPr lang="en-US" sz="1200" dirty="0" err="1"/>
              <a:t>cutree</a:t>
            </a:r>
            <a:r>
              <a:rPr lang="en-US" sz="1200" dirty="0"/>
              <a:t>(</a:t>
            </a:r>
            <a:r>
              <a:rPr lang="en-US" sz="1200" dirty="0" err="1"/>
              <a:t>HOT_data.bcdist.ward.fit</a:t>
            </a:r>
            <a:r>
              <a:rPr lang="en-US" sz="1200" dirty="0"/>
              <a:t>, h=0.12) # slice </a:t>
            </a:r>
            <a:r>
              <a:rPr lang="en-US" sz="1200" dirty="0" err="1"/>
              <a:t>dendrogram</a:t>
            </a:r>
            <a:r>
              <a:rPr lang="en-US" sz="1200" dirty="0"/>
              <a:t> for groups (</a:t>
            </a:r>
            <a:r>
              <a:rPr lang="en-US" sz="1200" dirty="0" err="1"/>
              <a:t>hight</a:t>
            </a:r>
            <a:r>
              <a:rPr lang="en-US" sz="1200" dirty="0"/>
              <a:t>=0.2)</a:t>
            </a:r>
          </a:p>
          <a:p>
            <a:r>
              <a:rPr lang="en-US" sz="1200" dirty="0" err="1"/>
              <a:t>HOT_data.m$clust_group</a:t>
            </a:r>
            <a:r>
              <a:rPr lang="en-US" sz="1200" dirty="0"/>
              <a:t> &lt;- 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bc_ward_groups</a:t>
            </a:r>
            <a:r>
              <a:rPr lang="en-US" sz="1200" dirty="0"/>
              <a:t>[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HOT_data.m</a:t>
            </a:r>
            <a:r>
              <a:rPr lang="en-US" sz="1200" dirty="0"/>
              <a:t>[,"sample"])])</a:t>
            </a:r>
          </a:p>
          <a:p>
            <a:r>
              <a:rPr lang="en-US" sz="1200" dirty="0" err="1"/>
              <a:t>HOT_data.m$clust_group</a:t>
            </a:r>
            <a:r>
              <a:rPr lang="en-US" sz="1200" dirty="0"/>
              <a:t> &lt;- </a:t>
            </a:r>
            <a:r>
              <a:rPr lang="en-US" sz="1200" dirty="0" err="1"/>
              <a:t>as.factor</a:t>
            </a:r>
            <a:r>
              <a:rPr lang="en-US" sz="1200" dirty="0"/>
              <a:t>(</a:t>
            </a:r>
            <a:r>
              <a:rPr lang="en-US" sz="1200" dirty="0" err="1"/>
              <a:t>HOT_data.m$clust_group</a:t>
            </a:r>
            <a:r>
              <a:rPr lang="en-US" sz="1200" dirty="0"/>
              <a:t>) # set group numbers as factors</a:t>
            </a:r>
          </a:p>
          <a:p>
            <a:endParaRPr lang="en-US" sz="1200" dirty="0"/>
          </a:p>
          <a:p>
            <a:r>
              <a:rPr lang="en-US" sz="1200" dirty="0"/>
              <a:t># finally create the bubble plot</a:t>
            </a:r>
          </a:p>
          <a:p>
            <a:r>
              <a:rPr lang="en-US" sz="1200" dirty="0"/>
              <a:t>g &lt;- </a:t>
            </a:r>
            <a:r>
              <a:rPr lang="en-US" sz="1200" dirty="0" err="1"/>
              <a:t>ggplot</a:t>
            </a:r>
            <a:r>
              <a:rPr lang="en-US" sz="1200" dirty="0"/>
              <a:t>(subset(</a:t>
            </a:r>
            <a:r>
              <a:rPr lang="en-US" sz="1200" dirty="0" err="1"/>
              <a:t>HOT_data.m</a:t>
            </a:r>
            <a:r>
              <a:rPr lang="en-US" sz="1200" dirty="0"/>
              <a:t>, value &gt;0), </a:t>
            </a:r>
            <a:r>
              <a:rPr lang="en-US" sz="1200" dirty="0" err="1"/>
              <a:t>aes</a:t>
            </a:r>
            <a:r>
              <a:rPr lang="en-US" sz="1200" dirty="0"/>
              <a:t>(x=sample, y=taxa, color=</a:t>
            </a:r>
            <a:r>
              <a:rPr lang="en-US" sz="1200" dirty="0" err="1"/>
              <a:t>clust_group</a:t>
            </a:r>
            <a:r>
              <a:rPr lang="en-US" sz="1200" dirty="0"/>
              <a:t>))</a:t>
            </a:r>
          </a:p>
          <a:p>
            <a:r>
              <a:rPr lang="en-US" sz="1200" dirty="0"/>
              <a:t>g &lt;- g + </a:t>
            </a:r>
            <a:r>
              <a:rPr lang="en-US" sz="1200" dirty="0" err="1"/>
              <a:t>geom_point</a:t>
            </a:r>
            <a:r>
              <a:rPr lang="en-US" sz="1200" dirty="0"/>
              <a:t>(</a:t>
            </a:r>
            <a:r>
              <a:rPr lang="en-US" sz="1200" dirty="0" err="1"/>
              <a:t>aes</a:t>
            </a:r>
            <a:r>
              <a:rPr lang="en-US" sz="1200" dirty="0"/>
              <a:t>(size=value)) # plot the points and scale them to value</a:t>
            </a:r>
          </a:p>
          <a:p>
            <a:r>
              <a:rPr lang="en-US" sz="1200" dirty="0"/>
              <a:t>g &lt;- g + </a:t>
            </a:r>
            <a:r>
              <a:rPr lang="en-US" sz="1200" dirty="0" err="1"/>
              <a:t>theme_bw</a:t>
            </a:r>
            <a:r>
              <a:rPr lang="en-US" sz="1200" dirty="0"/>
              <a:t>() # use a white background</a:t>
            </a:r>
          </a:p>
          <a:p>
            <a:r>
              <a:rPr lang="en-US" sz="1200" dirty="0"/>
              <a:t>g &lt;- g + theme(</a:t>
            </a:r>
            <a:r>
              <a:rPr lang="en-US" sz="1200" dirty="0" err="1"/>
              <a:t>axis.text.x</a:t>
            </a:r>
            <a:r>
              <a:rPr lang="en-US" sz="1200" dirty="0"/>
              <a:t> = </a:t>
            </a:r>
            <a:r>
              <a:rPr lang="en-US" sz="1200" dirty="0" err="1"/>
              <a:t>element_text</a:t>
            </a:r>
            <a:r>
              <a:rPr lang="en-US" sz="1200" dirty="0"/>
              <a:t>(angle = 90, </a:t>
            </a:r>
            <a:r>
              <a:rPr lang="en-US" sz="1200" dirty="0" err="1"/>
              <a:t>vjust</a:t>
            </a:r>
            <a:r>
              <a:rPr lang="en-US" sz="1200" dirty="0"/>
              <a:t> = 0.5, </a:t>
            </a:r>
            <a:r>
              <a:rPr lang="en-US" sz="1200" dirty="0" err="1"/>
              <a:t>hjust</a:t>
            </a:r>
            <a:r>
              <a:rPr lang="en-US" sz="1200" dirty="0"/>
              <a:t> = 1)) # rotate and </a:t>
            </a:r>
            <a:r>
              <a:rPr lang="en-US" sz="1200" dirty="0" err="1"/>
              <a:t>centre</a:t>
            </a:r>
            <a:r>
              <a:rPr lang="en-US" sz="1200" dirty="0"/>
              <a:t> labels</a:t>
            </a:r>
          </a:p>
          <a:p>
            <a:r>
              <a:rPr lang="en-US" sz="1200" dirty="0"/>
              <a:t>g # plot it, whew!</a:t>
            </a:r>
          </a:p>
        </p:txBody>
      </p:sp>
    </p:spTree>
    <p:extLst>
      <p:ext uri="{BB962C8B-B14F-4D97-AF65-F5344CB8AC3E}">
        <p14:creationId xmlns:p14="http://schemas.microsoft.com/office/powerpoint/2010/main" val="398508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69590" y="2285366"/>
            <a:ext cx="7562850" cy="33702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the basic background of the taxonomic signal related to the 16S </a:t>
            </a:r>
            <a:r>
              <a:rPr lang="en-US" b="0" dirty="0" err="1"/>
              <a:t>rRNA</a:t>
            </a:r>
            <a:r>
              <a:rPr lang="en-US" b="0" dirty="0"/>
              <a:t>, Clusters of Orthologous Genes (COGs), and MEGAN taxonomy</a:t>
            </a:r>
            <a:r>
              <a:rPr lang="en-US" b="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Be able to prime taxonomic search results from </a:t>
            </a:r>
            <a:r>
              <a:rPr lang="en-US" b="0" dirty="0" err="1"/>
              <a:t>MetaPathways</a:t>
            </a:r>
            <a:r>
              <a:rPr lang="en-US" b="0" dirty="0"/>
              <a:t> for analysis in MEGAN via </a:t>
            </a:r>
            <a:r>
              <a:rPr lang="en-US" b="0" dirty="0" smtClean="0"/>
              <a:t>python scripts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/>
              <a:t>Understand </a:t>
            </a:r>
            <a:r>
              <a:rPr lang="en-US" b="0" dirty="0" smtClean="0"/>
              <a:t>how to decline taxonomy </a:t>
            </a:r>
            <a:r>
              <a:rPr lang="en-US" b="0" dirty="0"/>
              <a:t>in MEGAN and its ability to export </a:t>
            </a:r>
            <a:r>
              <a:rPr lang="en-US" b="0" dirty="0" smtClean="0"/>
              <a:t>samples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0" dirty="0" smtClean="0"/>
              <a:t>Outline some examples of </a:t>
            </a:r>
            <a:r>
              <a:rPr lang="en-US" b="0" dirty="0"/>
              <a:t>downstream hierarchical clustering in the R statistical </a:t>
            </a:r>
            <a:r>
              <a:rPr lang="en-US" b="0" dirty="0" smtClean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Tutorial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35896" y="1733796"/>
            <a:ext cx="2172907" cy="543076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pgdb_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276872"/>
            <a:ext cx="3317275" cy="29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Overview of Taxonomic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36838" y="2151742"/>
            <a:ext cx="7562850" cy="2573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Ribosomal rRNA Genes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Clusters of Orthologous Genes (COGs)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smtClean="0"/>
              <a:t>RefSeq Functional Taxonomy </a:t>
            </a:r>
            <a:br>
              <a:rPr lang="en-US" sz="2400" smtClean="0"/>
            </a:br>
            <a:r>
              <a:rPr lang="en-US" sz="2400" smtClean="0"/>
              <a:t>(LCA or MEGAN-taxonomy)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90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60" y="1124744"/>
            <a:ext cx="4503490" cy="482652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Differences in morphology &amp; growth of microbes insufficient to determine phylogeny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— thought high order organisms has most diversity (Five Kingdoms Model)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Enter DNA sequencing: certain genes taxonomically relevant </a:t>
            </a:r>
            <a:r>
              <a:rPr lang="en-US" dirty="0" err="1" smtClean="0"/>
              <a:t>rRNA</a:t>
            </a:r>
            <a:r>
              <a:rPr lang="en-US" dirty="0"/>
              <a:t> </a:t>
            </a:r>
            <a:r>
              <a:rPr lang="en-US" dirty="0" smtClean="0"/>
              <a:t>genes (widely found, stable sequence)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Alignment of hyper variable regions of 16S lead to development of modern ‘tree-of-life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0" y="1137320"/>
            <a:ext cx="3508264" cy="3240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77680"/>
            <a:ext cx="3275856" cy="15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6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169" y="3645024"/>
            <a:ext cx="4754755" cy="218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17538"/>
            <a:ext cx="4483100" cy="499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99" y="2060848"/>
            <a:ext cx="4108692" cy="720080"/>
          </a:xfrm>
          <a:prstGeom prst="rect">
            <a:avLst/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390074" y="946000"/>
            <a:ext cx="1885782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Ribosomal </a:t>
            </a:r>
            <a:r>
              <a:rPr lang="en-US" sz="1600" b="1" dirty="0" err="1" smtClean="0"/>
              <a:t>rRNA</a:t>
            </a:r>
            <a:endParaRPr lang="en-US" sz="1600" b="1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84168" y="1641476"/>
            <a:ext cx="1296144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Alignment</a:t>
            </a:r>
            <a:endParaRPr lang="en-US" sz="1600" b="1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796136" y="3284984"/>
            <a:ext cx="1728192" cy="43204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“Tree-of-Life”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5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Ribosomal </a:t>
            </a:r>
            <a:r>
              <a:rPr lang="en-US" sz="2400" b="1" dirty="0" err="1" smtClean="0"/>
              <a:t>rRNA</a:t>
            </a:r>
            <a:r>
              <a:rPr lang="en-US" sz="2400" b="1" dirty="0" smtClean="0"/>
              <a:t> Genes (e.g., 16S, 18S)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47525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small (16S and 18S) and large (23S and 28S) </a:t>
            </a:r>
            <a:r>
              <a:rPr lang="en-US" sz="2400" dirty="0" err="1" smtClean="0"/>
              <a:t>rRNA</a:t>
            </a:r>
            <a:r>
              <a:rPr lang="en-US" sz="2400" dirty="0" smtClean="0"/>
              <a:t> subunits catalogued in databases (Silva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GreenGenes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Analysis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i</a:t>
            </a:r>
            <a:r>
              <a:rPr lang="en-US" sz="2400" dirty="0" smtClean="0"/>
              <a:t>. 16S Amplified by PCR (a.k.a., </a:t>
            </a:r>
            <a:r>
              <a:rPr lang="en-US" sz="2400" dirty="0" err="1" smtClean="0"/>
              <a:t>pyrotags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 smtClean="0"/>
              <a:t>- PCR Biases within &amp; differences in ‘universal’ primers makes relative abundance of taxa “semi-quantitative” at best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ii. Metagenomes </a:t>
            </a:r>
            <a:br>
              <a:rPr lang="en-US" sz="2400" dirty="0" smtClean="0"/>
            </a:br>
            <a:r>
              <a:rPr lang="en-US" sz="2400" dirty="0" smtClean="0"/>
              <a:t>- Not sequencing specifically - taxonomic breadth limited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- Possibly more quantitative – no ‘universal’ primer bias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4917" y="5229200"/>
            <a:ext cx="734481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E. </a:t>
            </a:r>
            <a:r>
              <a:rPr lang="en-US" sz="1000" dirty="0" err="1" smtClean="0"/>
              <a:t>Pruesse</a:t>
            </a:r>
            <a:r>
              <a:rPr lang="en-US" sz="1000" dirty="0" smtClean="0"/>
              <a:t> et al., SILVA: a comprehensive online resource for quality checked and aligned ribosomal RNA sequence data compatible with ARB, Nucleic Acids Research 35, 7188–7196 (2007).</a:t>
            </a:r>
          </a:p>
          <a:p>
            <a:pPr marL="228600" indent="-228600">
              <a:buFontTx/>
              <a:buAutoNum type="arabicPeriod"/>
            </a:pPr>
            <a:r>
              <a:rPr lang="en-US" sz="1000" dirty="0" smtClean="0"/>
              <a:t>T. Z. </a:t>
            </a:r>
            <a:r>
              <a:rPr lang="en-US" sz="1000" dirty="0" err="1" smtClean="0"/>
              <a:t>DeSantis</a:t>
            </a:r>
            <a:r>
              <a:rPr lang="en-US" sz="1000" dirty="0" smtClean="0"/>
              <a:t> et al., </a:t>
            </a:r>
            <a:r>
              <a:rPr lang="en-US" sz="1000" dirty="0" err="1" smtClean="0"/>
              <a:t>Greengenes</a:t>
            </a:r>
            <a:r>
              <a:rPr lang="en-US" sz="1000" dirty="0" smtClean="0"/>
              <a:t>, a chimera-checked 16S </a:t>
            </a:r>
            <a:r>
              <a:rPr lang="en-US" sz="1000" dirty="0" err="1" smtClean="0"/>
              <a:t>rRNA</a:t>
            </a:r>
            <a:r>
              <a:rPr lang="en-US" sz="1000" dirty="0" smtClean="0"/>
              <a:t> gene database and workbench compatible with ARB, Appl. Environ. </a:t>
            </a:r>
            <a:r>
              <a:rPr lang="en-US" sz="1000" dirty="0" err="1" smtClean="0"/>
              <a:t>Microbiol</a:t>
            </a:r>
            <a:r>
              <a:rPr lang="en-US" sz="1000" dirty="0" smtClean="0"/>
              <a:t>. 72, 5069–5072 (2006).</a:t>
            </a:r>
          </a:p>
          <a:p>
            <a:pPr marL="228600" indent="-228600">
              <a:buAutoNum type="arabicPeriod"/>
            </a:pPr>
            <a:r>
              <a:rPr lang="en-US" sz="1000" dirty="0" smtClean="0"/>
              <a:t>J. G. </a:t>
            </a:r>
            <a:r>
              <a:rPr lang="en-US" sz="1000" dirty="0" err="1" smtClean="0"/>
              <a:t>Caporaso</a:t>
            </a:r>
            <a:r>
              <a:rPr lang="en-US" sz="1000" dirty="0" smtClean="0"/>
              <a:t> </a:t>
            </a:r>
            <a:r>
              <a:rPr lang="en-US" sz="1000" i="1" dirty="0" smtClean="0"/>
              <a:t>et al.</a:t>
            </a:r>
            <a:r>
              <a:rPr lang="en-US" sz="1000" dirty="0" smtClean="0"/>
              <a:t>, QIIME allows analysis of high-throughput community sequencing data, </a:t>
            </a:r>
            <a:r>
              <a:rPr lang="en-US" sz="1000" i="1" dirty="0" smtClean="0"/>
              <a:t>Nat Meth</a:t>
            </a:r>
            <a:r>
              <a:rPr lang="en-US" sz="1000" dirty="0" smtClean="0"/>
              <a:t> </a:t>
            </a:r>
            <a:r>
              <a:rPr lang="en-US" sz="1000" b="1" dirty="0" smtClean="0"/>
              <a:t>7</a:t>
            </a:r>
            <a:r>
              <a:rPr lang="en-US" sz="1000" dirty="0" smtClean="0"/>
              <a:t>, 335–336 (2010).</a:t>
            </a:r>
          </a:p>
        </p:txBody>
      </p:sp>
    </p:spTree>
    <p:extLst>
      <p:ext uri="{BB962C8B-B14F-4D97-AF65-F5344CB8AC3E}">
        <p14:creationId xmlns:p14="http://schemas.microsoft.com/office/powerpoint/2010/main" val="160207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Clusters of Orthologous Genes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1559" y="836712"/>
            <a:ext cx="7766207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What’s so special about the 16S </a:t>
            </a:r>
            <a:r>
              <a:rPr lang="en-US" sz="2400" dirty="0" err="1" smtClean="0"/>
              <a:t>rRNA</a:t>
            </a:r>
            <a:r>
              <a:rPr lang="en-US" sz="2400" dirty="0"/>
              <a:t> </a:t>
            </a:r>
            <a:r>
              <a:rPr lang="en-US" sz="2400" dirty="0" smtClean="0"/>
              <a:t>gene? COG a collection of single copy genes for taxonomic signal</a:t>
            </a:r>
            <a:r>
              <a:rPr lang="en-US" sz="2400" baseline="30000" dirty="0" smtClean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03368"/>
            <a:ext cx="5867400" cy="28829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51137" y="4537794"/>
            <a:ext cx="7766207" cy="5529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Triangle Homology Rule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13346" y="5090758"/>
            <a:ext cx="6964421" cy="1002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i="1" dirty="0" smtClean="0"/>
              <a:t>“Any </a:t>
            </a:r>
            <a:r>
              <a:rPr lang="en-US" sz="1600" i="1" dirty="0"/>
              <a:t>group of at least three proteins from distant genomes that are more similar to each other than they are to any other proteins are likely to form an orthologous </a:t>
            </a:r>
            <a:r>
              <a:rPr lang="en-US" sz="1600" i="1" dirty="0" smtClean="0"/>
              <a:t>set.”</a:t>
            </a:r>
            <a:endParaRPr lang="en-US" sz="1500" i="1" dirty="0"/>
          </a:p>
        </p:txBody>
      </p:sp>
      <p:sp>
        <p:nvSpPr>
          <p:cNvPr id="9" name="Rectangle 8"/>
          <p:cNvSpPr/>
          <p:nvPr/>
        </p:nvSpPr>
        <p:spPr>
          <a:xfrm>
            <a:off x="1115616" y="6008583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sz="1000" dirty="0" smtClean="0"/>
              <a:t>R</a:t>
            </a:r>
            <a:r>
              <a:rPr lang="en-US" sz="1000" dirty="0"/>
              <a:t>. L. </a:t>
            </a:r>
            <a:r>
              <a:rPr lang="en-US" sz="1000" dirty="0" err="1"/>
              <a:t>Tatusov</a:t>
            </a:r>
            <a:r>
              <a:rPr lang="en-US" sz="1000" dirty="0"/>
              <a:t> </a:t>
            </a:r>
            <a:r>
              <a:rPr lang="en-US" sz="1000" i="1" dirty="0"/>
              <a:t>et al.</a:t>
            </a:r>
            <a:r>
              <a:rPr lang="en-US" sz="1000" dirty="0"/>
              <a:t>, The COG database: new developments in phylogenetic classification of proteins from complete genomes, </a:t>
            </a:r>
            <a:r>
              <a:rPr lang="en-US" sz="1000" i="1" dirty="0"/>
              <a:t>Nucleic Acids Research</a:t>
            </a:r>
            <a:r>
              <a:rPr lang="en-US" sz="1000" dirty="0"/>
              <a:t> </a:t>
            </a:r>
            <a:r>
              <a:rPr lang="en-US" sz="1000" b="1" dirty="0"/>
              <a:t>29</a:t>
            </a:r>
            <a:r>
              <a:rPr lang="en-US" sz="1000" dirty="0"/>
              <a:t>, 22–28 (2001)</a:t>
            </a:r>
            <a:r>
              <a:rPr lang="en-US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194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BBF6EF-6D96-8244-B1A0-ACF7E23C54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14917" y="188640"/>
            <a:ext cx="7562850" cy="5430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RefSeq</a:t>
            </a:r>
            <a:r>
              <a:rPr lang="en-US" sz="2400" b="1" dirty="0" smtClean="0"/>
              <a:t> Functional Taxonomy </a:t>
            </a:r>
            <a:br>
              <a:rPr lang="en-US" sz="2400" b="1" dirty="0" smtClean="0"/>
            </a:br>
            <a:r>
              <a:rPr lang="en-US" sz="2400" b="1" dirty="0" smtClean="0"/>
              <a:t>Metagenome Analyzer (MEGAN)</a:t>
            </a:r>
            <a:endParaRPr lang="en-US" sz="24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9303" y="1628800"/>
            <a:ext cx="8097153" cy="19442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Genes identified in </a:t>
            </a:r>
            <a:r>
              <a:rPr lang="en-US" sz="2000" dirty="0" err="1" smtClean="0"/>
              <a:t>RefSeq</a:t>
            </a:r>
            <a:r>
              <a:rPr lang="en-US" sz="2000" dirty="0" smtClean="0"/>
              <a:t> have underlying genome of origin.</a:t>
            </a:r>
            <a:br>
              <a:rPr lang="en-US" sz="2000" dirty="0" smtClean="0"/>
            </a:br>
            <a:r>
              <a:rPr lang="en-US" sz="2000" dirty="0" smtClean="0"/>
              <a:t>- High quality hits possibly contain a (noisy) taxonomic signal</a:t>
            </a:r>
          </a:p>
          <a:p>
            <a:pPr marL="400050" indent="-40005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Megan an interactive software to implement the Lowest Common Ancestor (LCA)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" y="3645024"/>
            <a:ext cx="7627321" cy="2024236"/>
          </a:xfrm>
          <a:prstGeom prst="rect">
            <a:avLst/>
          </a:prstGeom>
        </p:spPr>
      </p:pic>
      <p:pic>
        <p:nvPicPr>
          <p:cNvPr id="5" name="Picture 4" descr="Screen shot 2014-02-08 at 3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56" y="216104"/>
            <a:ext cx="1175695" cy="10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mWorkshopBerube">
  <a:themeElements>
    <a:clrScheme name="UBC Brand 1">
      <a:dk1>
        <a:srgbClr val="002040"/>
      </a:dk1>
      <a:lt1>
        <a:sysClr val="window" lastClr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6662</TotalTime>
  <Words>1870</Words>
  <Application>Microsoft Macintosh PowerPoint</Application>
  <PresentationFormat>On-screen Show (4:3)</PresentationFormat>
  <Paragraphs>221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MemWorkshopBerube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Membrane Fouling Study: Irreversible fouling and Lifetime of membrane</dc:title>
  <dc:creator>ami sobai</dc:creator>
  <cp:lastModifiedBy>Niels Hanson</cp:lastModifiedBy>
  <cp:revision>1319</cp:revision>
  <dcterms:created xsi:type="dcterms:W3CDTF">2010-11-16T03:29:29Z</dcterms:created>
  <dcterms:modified xsi:type="dcterms:W3CDTF">2014-02-11T05:43:49Z</dcterms:modified>
</cp:coreProperties>
</file>